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77" r:id="rId4"/>
    <p:sldId id="259" r:id="rId5"/>
    <p:sldId id="272" r:id="rId6"/>
    <p:sldId id="260" r:id="rId7"/>
    <p:sldId id="261" r:id="rId8"/>
    <p:sldId id="271" r:id="rId9"/>
    <p:sldId id="262" r:id="rId10"/>
    <p:sldId id="263" r:id="rId11"/>
    <p:sldId id="273" r:id="rId12"/>
    <p:sldId id="264" r:id="rId13"/>
    <p:sldId id="265" r:id="rId14"/>
    <p:sldId id="274" r:id="rId15"/>
    <p:sldId id="268" r:id="rId16"/>
    <p:sldId id="269" r:id="rId17"/>
    <p:sldId id="275" r:id="rId18"/>
    <p:sldId id="276" r:id="rId19"/>
    <p:sldId id="266" r:id="rId20"/>
    <p:sldId id="267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1E3A"/>
    <a:srgbClr val="1A1A1A"/>
    <a:srgbClr val="1E1E1E"/>
    <a:srgbClr val="1D1D1D"/>
    <a:srgbClr val="0F0F10"/>
    <a:srgbClr val="000000"/>
    <a:srgbClr val="6A1F2A"/>
    <a:srgbClr val="BFA845"/>
    <a:srgbClr val="F6EEDF"/>
    <a:srgbClr val="5F7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8BF15D-2209-40F3-9B41-691202E668D3}" v="68" dt="2025-11-21T17:28:56.1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1416" y="29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er Smithson" userId="6ef115b7-5335-4a6f-ba7c-e95cd9a862f0" providerId="ADAL" clId="{D5B27E47-2BDB-47B7-A1D2-B76EE5B0F8E9}"/>
    <pc:docChg chg="undo custSel addSld delSld modSld sldOrd">
      <pc:chgData name="Asher Smithson" userId="6ef115b7-5335-4a6f-ba7c-e95cd9a862f0" providerId="ADAL" clId="{D5B27E47-2BDB-47B7-A1D2-B76EE5B0F8E9}" dt="2025-11-21T17:43:47.980" v="1541" actId="14100"/>
      <pc:docMkLst>
        <pc:docMk/>
      </pc:docMkLst>
      <pc:sldChg chg="setBg">
        <pc:chgData name="Asher Smithson" userId="6ef115b7-5335-4a6f-ba7c-e95cd9a862f0" providerId="ADAL" clId="{D5B27E47-2BDB-47B7-A1D2-B76EE5B0F8E9}" dt="2025-11-20T20:00:26.894" v="750"/>
        <pc:sldMkLst>
          <pc:docMk/>
          <pc:sldMk cId="0" sldId="256"/>
        </pc:sldMkLst>
      </pc:sldChg>
      <pc:sldChg chg="modSp del mod setBg">
        <pc:chgData name="Asher Smithson" userId="6ef115b7-5335-4a6f-ba7c-e95cd9a862f0" providerId="ADAL" clId="{D5B27E47-2BDB-47B7-A1D2-B76EE5B0F8E9}" dt="2025-11-21T17:36:44.798" v="1512" actId="2696"/>
        <pc:sldMkLst>
          <pc:docMk/>
          <pc:sldMk cId="0" sldId="257"/>
        </pc:sldMkLst>
        <pc:spChg chg="mod">
          <ac:chgData name="Asher Smithson" userId="6ef115b7-5335-4a6f-ba7c-e95cd9a862f0" providerId="ADAL" clId="{D5B27E47-2BDB-47B7-A1D2-B76EE5B0F8E9}" dt="2025-11-21T17:18:20.639" v="1024" actId="948"/>
          <ac:spMkLst>
            <pc:docMk/>
            <pc:sldMk cId="0" sldId="257"/>
            <ac:spMk id="3" creationId="{00000000-0000-0000-0000-000000000000}"/>
          </ac:spMkLst>
        </pc:spChg>
      </pc:sldChg>
      <pc:sldChg chg="addSp modSp mod setBg">
        <pc:chgData name="Asher Smithson" userId="6ef115b7-5335-4a6f-ba7c-e95cd9a862f0" providerId="ADAL" clId="{D5B27E47-2BDB-47B7-A1D2-B76EE5B0F8E9}" dt="2025-11-21T17:36:01.724" v="1511" actId="20577"/>
        <pc:sldMkLst>
          <pc:docMk/>
          <pc:sldMk cId="0" sldId="258"/>
        </pc:sldMkLst>
        <pc:spChg chg="mod">
          <ac:chgData name="Asher Smithson" userId="6ef115b7-5335-4a6f-ba7c-e95cd9a862f0" providerId="ADAL" clId="{D5B27E47-2BDB-47B7-A1D2-B76EE5B0F8E9}" dt="2025-11-21T17:22:30.264" v="1043" actId="20577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Asher Smithson" userId="6ef115b7-5335-4a6f-ba7c-e95cd9a862f0" providerId="ADAL" clId="{D5B27E47-2BDB-47B7-A1D2-B76EE5B0F8E9}" dt="2025-11-21T17:30:00.717" v="1482" actId="1076"/>
          <ac:spMkLst>
            <pc:docMk/>
            <pc:sldMk cId="0" sldId="258"/>
            <ac:spMk id="3" creationId="{341A9810-B578-8C18-9EA2-979A7B37C752}"/>
          </ac:spMkLst>
        </pc:spChg>
        <pc:spChg chg="mod">
          <ac:chgData name="Asher Smithson" userId="6ef115b7-5335-4a6f-ba7c-e95cd9a862f0" providerId="ADAL" clId="{D5B27E47-2BDB-47B7-A1D2-B76EE5B0F8E9}" dt="2025-11-21T17:34:29.064" v="1500" actId="1076"/>
          <ac:spMkLst>
            <pc:docMk/>
            <pc:sldMk cId="0" sldId="258"/>
            <ac:spMk id="4" creationId="{53A6A956-1942-BDC7-E192-060133C779D9}"/>
          </ac:spMkLst>
        </pc:spChg>
        <pc:spChg chg="mod">
          <ac:chgData name="Asher Smithson" userId="6ef115b7-5335-4a6f-ba7c-e95cd9a862f0" providerId="ADAL" clId="{D5B27E47-2BDB-47B7-A1D2-B76EE5B0F8E9}" dt="2025-11-21T17:35:21.408" v="1503" actId="1076"/>
          <ac:spMkLst>
            <pc:docMk/>
            <pc:sldMk cId="0" sldId="258"/>
            <ac:spMk id="7" creationId="{2AC30A6B-598B-8DF7-40CF-A626C05B342C}"/>
          </ac:spMkLst>
        </pc:spChg>
        <pc:spChg chg="mod">
          <ac:chgData name="Asher Smithson" userId="6ef115b7-5335-4a6f-ba7c-e95cd9a862f0" providerId="ADAL" clId="{D5B27E47-2BDB-47B7-A1D2-B76EE5B0F8E9}" dt="2025-11-21T17:35:26.270" v="1504" actId="1076"/>
          <ac:spMkLst>
            <pc:docMk/>
            <pc:sldMk cId="0" sldId="258"/>
            <ac:spMk id="8" creationId="{1C900B77-B498-2D58-E16E-D195E0BD44F0}"/>
          </ac:spMkLst>
        </pc:spChg>
        <pc:graphicFrameChg chg="mod modGraphic">
          <ac:chgData name="Asher Smithson" userId="6ef115b7-5335-4a6f-ba7c-e95cd9a862f0" providerId="ADAL" clId="{D5B27E47-2BDB-47B7-A1D2-B76EE5B0F8E9}" dt="2025-11-21T17:34:47.907" v="1501" actId="1076"/>
          <ac:graphicFrameMkLst>
            <pc:docMk/>
            <pc:sldMk cId="0" sldId="258"/>
            <ac:graphicFrameMk id="6" creationId="{6302D848-C925-08CC-772D-CBD3003CE728}"/>
          </ac:graphicFrameMkLst>
        </pc:graphicFrameChg>
        <pc:graphicFrameChg chg="mod modGraphic">
          <ac:chgData name="Asher Smithson" userId="6ef115b7-5335-4a6f-ba7c-e95cd9a862f0" providerId="ADAL" clId="{D5B27E47-2BDB-47B7-A1D2-B76EE5B0F8E9}" dt="2025-11-21T17:36:01.724" v="1511" actId="20577"/>
          <ac:graphicFrameMkLst>
            <pc:docMk/>
            <pc:sldMk cId="0" sldId="258"/>
            <ac:graphicFrameMk id="9" creationId="{318588AF-DBF3-5812-4CC8-00D799B4334E}"/>
          </ac:graphicFrameMkLst>
        </pc:graphicFrameChg>
        <pc:graphicFrameChg chg="mod modGraphic">
          <ac:chgData name="Asher Smithson" userId="6ef115b7-5335-4a6f-ba7c-e95cd9a862f0" providerId="ADAL" clId="{D5B27E47-2BDB-47B7-A1D2-B76EE5B0F8E9}" dt="2025-11-21T17:35:38.009" v="1506" actId="1076"/>
          <ac:graphicFrameMkLst>
            <pc:docMk/>
            <pc:sldMk cId="0" sldId="258"/>
            <ac:graphicFrameMk id="10" creationId="{FC797596-801D-3C05-3816-6F0B9C03BCF9}"/>
          </ac:graphicFrameMkLst>
        </pc:graphicFrameChg>
      </pc:sldChg>
      <pc:sldChg chg="modSp mod setBg">
        <pc:chgData name="Asher Smithson" userId="6ef115b7-5335-4a6f-ba7c-e95cd9a862f0" providerId="ADAL" clId="{D5B27E47-2BDB-47B7-A1D2-B76EE5B0F8E9}" dt="2025-11-21T17:43:47.980" v="1541" actId="14100"/>
        <pc:sldMkLst>
          <pc:docMk/>
          <pc:sldMk cId="0" sldId="259"/>
        </pc:sldMkLst>
        <pc:spChg chg="mod">
          <ac:chgData name="Asher Smithson" userId="6ef115b7-5335-4a6f-ba7c-e95cd9a862f0" providerId="ADAL" clId="{D5B27E47-2BDB-47B7-A1D2-B76EE5B0F8E9}" dt="2025-11-21T17:38:12.878" v="1513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21T17:43:47.980" v="1541" actId="14100"/>
          <ac:spMkLst>
            <pc:docMk/>
            <pc:sldMk cId="0" sldId="259"/>
            <ac:spMk id="5" creationId="{50E36C29-DF89-2A32-C262-202F446A3307}"/>
          </ac:spMkLst>
        </pc:spChg>
        <pc:picChg chg="mod">
          <ac:chgData name="Asher Smithson" userId="6ef115b7-5335-4a6f-ba7c-e95cd9a862f0" providerId="ADAL" clId="{D5B27E47-2BDB-47B7-A1D2-B76EE5B0F8E9}" dt="2025-11-21T17:38:30.058" v="1514" actId="1076"/>
          <ac:picMkLst>
            <pc:docMk/>
            <pc:sldMk cId="0" sldId="259"/>
            <ac:picMk id="6" creationId="{856398C8-B66A-ABB6-294E-0DAD9870389E}"/>
          </ac:picMkLst>
        </pc:picChg>
      </pc:sldChg>
      <pc:sldChg chg="setBg">
        <pc:chgData name="Asher Smithson" userId="6ef115b7-5335-4a6f-ba7c-e95cd9a862f0" providerId="ADAL" clId="{D5B27E47-2BDB-47B7-A1D2-B76EE5B0F8E9}" dt="2025-11-20T20:01:32.458" v="754"/>
        <pc:sldMkLst>
          <pc:docMk/>
          <pc:sldMk cId="0" sldId="260"/>
        </pc:sldMkLst>
      </pc:sldChg>
      <pc:sldChg chg="setBg">
        <pc:chgData name="Asher Smithson" userId="6ef115b7-5335-4a6f-ba7c-e95cd9a862f0" providerId="ADAL" clId="{D5B27E47-2BDB-47B7-A1D2-B76EE5B0F8E9}" dt="2025-11-20T20:01:36.342" v="755"/>
        <pc:sldMkLst>
          <pc:docMk/>
          <pc:sldMk cId="0" sldId="261"/>
        </pc:sldMkLst>
      </pc:sldChg>
      <pc:sldChg chg="setBg">
        <pc:chgData name="Asher Smithson" userId="6ef115b7-5335-4a6f-ba7c-e95cd9a862f0" providerId="ADAL" clId="{D5B27E47-2BDB-47B7-A1D2-B76EE5B0F8E9}" dt="2025-11-20T20:01:46.581" v="757"/>
        <pc:sldMkLst>
          <pc:docMk/>
          <pc:sldMk cId="0" sldId="262"/>
        </pc:sldMkLst>
      </pc:sldChg>
      <pc:sldChg chg="setBg">
        <pc:chgData name="Asher Smithson" userId="6ef115b7-5335-4a6f-ba7c-e95cd9a862f0" providerId="ADAL" clId="{D5B27E47-2BDB-47B7-A1D2-B76EE5B0F8E9}" dt="2025-11-20T20:01:51.483" v="758"/>
        <pc:sldMkLst>
          <pc:docMk/>
          <pc:sldMk cId="0" sldId="263"/>
        </pc:sldMkLst>
      </pc:sldChg>
      <pc:sldChg chg="setBg">
        <pc:chgData name="Asher Smithson" userId="6ef115b7-5335-4a6f-ba7c-e95cd9a862f0" providerId="ADAL" clId="{D5B27E47-2BDB-47B7-A1D2-B76EE5B0F8E9}" dt="2025-11-20T20:02:00.898" v="760"/>
        <pc:sldMkLst>
          <pc:docMk/>
          <pc:sldMk cId="0" sldId="264"/>
        </pc:sldMkLst>
      </pc:sldChg>
      <pc:sldChg chg="setBg">
        <pc:chgData name="Asher Smithson" userId="6ef115b7-5335-4a6f-ba7c-e95cd9a862f0" providerId="ADAL" clId="{D5B27E47-2BDB-47B7-A1D2-B76EE5B0F8E9}" dt="2025-11-20T20:02:05.489" v="761"/>
        <pc:sldMkLst>
          <pc:docMk/>
          <pc:sldMk cId="0" sldId="265"/>
        </pc:sldMkLst>
      </pc:sldChg>
      <pc:sldChg chg="modSp mod setBg">
        <pc:chgData name="Asher Smithson" userId="6ef115b7-5335-4a6f-ba7c-e95cd9a862f0" providerId="ADAL" clId="{D5B27E47-2BDB-47B7-A1D2-B76EE5B0F8E9}" dt="2025-11-20T20:02:31.839" v="767"/>
        <pc:sldMkLst>
          <pc:docMk/>
          <pc:sldMk cId="0" sldId="266"/>
        </pc:sldMkLst>
        <pc:picChg chg="mod">
          <ac:chgData name="Asher Smithson" userId="6ef115b7-5335-4a6f-ba7c-e95cd9a862f0" providerId="ADAL" clId="{D5B27E47-2BDB-47B7-A1D2-B76EE5B0F8E9}" dt="2025-11-20T19:53:13.212" v="697" actId="14100"/>
          <ac:picMkLst>
            <pc:docMk/>
            <pc:sldMk cId="0" sldId="266"/>
            <ac:picMk id="15" creationId="{6F60D95C-6543-0FA5-D868-335E2CCC6BBB}"/>
          </ac:picMkLst>
        </pc:picChg>
      </pc:sldChg>
      <pc:sldChg chg="setBg">
        <pc:chgData name="Asher Smithson" userId="6ef115b7-5335-4a6f-ba7c-e95cd9a862f0" providerId="ADAL" clId="{D5B27E47-2BDB-47B7-A1D2-B76EE5B0F8E9}" dt="2025-11-20T20:02:35.778" v="768"/>
        <pc:sldMkLst>
          <pc:docMk/>
          <pc:sldMk cId="0" sldId="267"/>
        </pc:sldMkLst>
      </pc:sldChg>
      <pc:sldChg chg="setBg">
        <pc:chgData name="Asher Smithson" userId="6ef115b7-5335-4a6f-ba7c-e95cd9a862f0" providerId="ADAL" clId="{D5B27E47-2BDB-47B7-A1D2-B76EE5B0F8E9}" dt="2025-11-20T20:02:13.740" v="763"/>
        <pc:sldMkLst>
          <pc:docMk/>
          <pc:sldMk cId="1561887780" sldId="268"/>
        </pc:sldMkLst>
      </pc:sldChg>
      <pc:sldChg chg="setBg">
        <pc:chgData name="Asher Smithson" userId="6ef115b7-5335-4a6f-ba7c-e95cd9a862f0" providerId="ADAL" clId="{D5B27E47-2BDB-47B7-A1D2-B76EE5B0F8E9}" dt="2025-11-20T20:02:17.823" v="764"/>
        <pc:sldMkLst>
          <pc:docMk/>
          <pc:sldMk cId="418380998" sldId="269"/>
        </pc:sldMkLst>
      </pc:sldChg>
      <pc:sldChg chg="setBg">
        <pc:chgData name="Asher Smithson" userId="6ef115b7-5335-4a6f-ba7c-e95cd9a862f0" providerId="ADAL" clId="{D5B27E47-2BDB-47B7-A1D2-B76EE5B0F8E9}" dt="2025-11-20T20:02:39.590" v="769"/>
        <pc:sldMkLst>
          <pc:docMk/>
          <pc:sldMk cId="2878491460" sldId="270"/>
        </pc:sldMkLst>
      </pc:sldChg>
      <pc:sldChg chg="modSp mod setBg">
        <pc:chgData name="Asher Smithson" userId="6ef115b7-5335-4a6f-ba7c-e95cd9a862f0" providerId="ADAL" clId="{D5B27E47-2BDB-47B7-A1D2-B76EE5B0F8E9}" dt="2025-11-20T20:01:41.590" v="756"/>
        <pc:sldMkLst>
          <pc:docMk/>
          <pc:sldMk cId="2155342593" sldId="271"/>
        </pc:sldMkLst>
        <pc:spChg chg="mod">
          <ac:chgData name="Asher Smithson" userId="6ef115b7-5335-4a6f-ba7c-e95cd9a862f0" providerId="ADAL" clId="{D5B27E47-2BDB-47B7-A1D2-B76EE5B0F8E9}" dt="2025-11-20T19:21:39.915" v="220" actId="948"/>
          <ac:spMkLst>
            <pc:docMk/>
            <pc:sldMk cId="2155342593" sldId="271"/>
            <ac:spMk id="5" creationId="{509F33E3-FBF2-BDAC-2AE4-8B54F037102D}"/>
          </ac:spMkLst>
        </pc:spChg>
      </pc:sldChg>
      <pc:sldChg chg="modSp mod setBg">
        <pc:chgData name="Asher Smithson" userId="6ef115b7-5335-4a6f-ba7c-e95cd9a862f0" providerId="ADAL" clId="{D5B27E47-2BDB-47B7-A1D2-B76EE5B0F8E9}" dt="2025-11-20T20:01:20.048" v="753"/>
        <pc:sldMkLst>
          <pc:docMk/>
          <pc:sldMk cId="3528061756" sldId="272"/>
        </pc:sldMkLst>
        <pc:spChg chg="mod">
          <ac:chgData name="Asher Smithson" userId="6ef115b7-5335-4a6f-ba7c-e95cd9a862f0" providerId="ADAL" clId="{D5B27E47-2BDB-47B7-A1D2-B76EE5B0F8E9}" dt="2025-11-20T19:20:59.155" v="217" actId="948"/>
          <ac:spMkLst>
            <pc:docMk/>
            <pc:sldMk cId="3528061756" sldId="272"/>
            <ac:spMk id="5" creationId="{D09E3592-B0CA-E2A8-D9F1-3067D0A10A56}"/>
          </ac:spMkLst>
        </pc:spChg>
      </pc:sldChg>
      <pc:sldChg chg="modSp mod setBg">
        <pc:chgData name="Asher Smithson" userId="6ef115b7-5335-4a6f-ba7c-e95cd9a862f0" providerId="ADAL" clId="{D5B27E47-2BDB-47B7-A1D2-B76EE5B0F8E9}" dt="2025-11-20T20:01:55.514" v="759"/>
        <pc:sldMkLst>
          <pc:docMk/>
          <pc:sldMk cId="2401269861" sldId="273"/>
        </pc:sldMkLst>
        <pc:spChg chg="mod">
          <ac:chgData name="Asher Smithson" userId="6ef115b7-5335-4a6f-ba7c-e95cd9a862f0" providerId="ADAL" clId="{D5B27E47-2BDB-47B7-A1D2-B76EE5B0F8E9}" dt="2025-11-20T19:22:35.959" v="223" actId="948"/>
          <ac:spMkLst>
            <pc:docMk/>
            <pc:sldMk cId="2401269861" sldId="273"/>
            <ac:spMk id="5" creationId="{CC0DC4CF-273D-5E70-BF33-AEE62400FA2C}"/>
          </ac:spMkLst>
        </pc:spChg>
      </pc:sldChg>
      <pc:sldChg chg="modSp mod setBg">
        <pc:chgData name="Asher Smithson" userId="6ef115b7-5335-4a6f-ba7c-e95cd9a862f0" providerId="ADAL" clId="{D5B27E47-2BDB-47B7-A1D2-B76EE5B0F8E9}" dt="2025-11-20T20:02:09.625" v="762"/>
        <pc:sldMkLst>
          <pc:docMk/>
          <pc:sldMk cId="4128462734" sldId="274"/>
        </pc:sldMkLst>
        <pc:spChg chg="mod">
          <ac:chgData name="Asher Smithson" userId="6ef115b7-5335-4a6f-ba7c-e95cd9a862f0" providerId="ADAL" clId="{D5B27E47-2BDB-47B7-A1D2-B76EE5B0F8E9}" dt="2025-11-20T19:20:17.170" v="214" actId="948"/>
          <ac:spMkLst>
            <pc:docMk/>
            <pc:sldMk cId="4128462734" sldId="274"/>
            <ac:spMk id="5" creationId="{4509D2C5-9C08-C23D-F1F4-DF371552FC78}"/>
          </ac:spMkLst>
        </pc:spChg>
      </pc:sldChg>
      <pc:sldChg chg="modSp add mod ord setBg">
        <pc:chgData name="Asher Smithson" userId="6ef115b7-5335-4a6f-ba7c-e95cd9a862f0" providerId="ADAL" clId="{D5B27E47-2BDB-47B7-A1D2-B76EE5B0F8E9}" dt="2025-11-20T20:02:22.798" v="765"/>
        <pc:sldMkLst>
          <pc:docMk/>
          <pc:sldMk cId="2140596078" sldId="275"/>
        </pc:sldMkLst>
        <pc:spChg chg="mod">
          <ac:chgData name="Asher Smithson" userId="6ef115b7-5335-4a6f-ba7c-e95cd9a862f0" providerId="ADAL" clId="{D5B27E47-2BDB-47B7-A1D2-B76EE5B0F8E9}" dt="2025-11-20T19:13:57.182" v="29" actId="20577"/>
          <ac:spMkLst>
            <pc:docMk/>
            <pc:sldMk cId="2140596078" sldId="275"/>
            <ac:spMk id="3" creationId="{6207F327-DF8F-59EA-B379-2EF0DD9E5EA9}"/>
          </ac:spMkLst>
        </pc:spChg>
        <pc:spChg chg="mod">
          <ac:chgData name="Asher Smithson" userId="6ef115b7-5335-4a6f-ba7c-e95cd9a862f0" providerId="ADAL" clId="{D5B27E47-2BDB-47B7-A1D2-B76EE5B0F8E9}" dt="2025-11-20T19:14:19.248" v="43" actId="255"/>
          <ac:spMkLst>
            <pc:docMk/>
            <pc:sldMk cId="2140596078" sldId="275"/>
            <ac:spMk id="4" creationId="{06902757-A13F-4185-6ED8-3FCFC92F1B19}"/>
          </ac:spMkLst>
        </pc:spChg>
        <pc:spChg chg="mod">
          <ac:chgData name="Asher Smithson" userId="6ef115b7-5335-4a6f-ba7c-e95cd9a862f0" providerId="ADAL" clId="{D5B27E47-2BDB-47B7-A1D2-B76EE5B0F8E9}" dt="2025-11-20T19:28:36.091" v="643" actId="1076"/>
          <ac:spMkLst>
            <pc:docMk/>
            <pc:sldMk cId="2140596078" sldId="275"/>
            <ac:spMk id="5" creationId="{FFB5B6B9-6DC4-DE73-7355-1B5E3C46FEC1}"/>
          </ac:spMkLst>
        </pc:spChg>
      </pc:sldChg>
      <pc:sldChg chg="addSp delSp modSp new mod setBg">
        <pc:chgData name="Asher Smithson" userId="6ef115b7-5335-4a6f-ba7c-e95cd9a862f0" providerId="ADAL" clId="{D5B27E47-2BDB-47B7-A1D2-B76EE5B0F8E9}" dt="2025-11-20T20:13:25.407" v="1015" actId="692"/>
        <pc:sldMkLst>
          <pc:docMk/>
          <pc:sldMk cId="328828723" sldId="276"/>
        </pc:sldMkLst>
        <pc:spChg chg="mod">
          <ac:chgData name="Asher Smithson" userId="6ef115b7-5335-4a6f-ba7c-e95cd9a862f0" providerId="ADAL" clId="{D5B27E47-2BDB-47B7-A1D2-B76EE5B0F8E9}" dt="2025-11-20T19:54:06.940" v="698" actId="242"/>
          <ac:spMkLst>
            <pc:docMk/>
            <pc:sldMk cId="328828723" sldId="276"/>
            <ac:spMk id="2" creationId="{989456A6-F7F7-EAD7-E105-9CCF621B7F5C}"/>
          </ac:spMkLst>
        </pc:spChg>
        <pc:spChg chg="add mod">
          <ac:chgData name="Asher Smithson" userId="6ef115b7-5335-4a6f-ba7c-e95cd9a862f0" providerId="ADAL" clId="{D5B27E47-2BDB-47B7-A1D2-B76EE5B0F8E9}" dt="2025-11-20T20:11:14.381" v="955" actId="1076"/>
          <ac:spMkLst>
            <pc:docMk/>
            <pc:sldMk cId="328828723" sldId="276"/>
            <ac:spMk id="3" creationId="{8C989DD4-262A-05B1-8E69-5E4BD599F592}"/>
          </ac:spMkLst>
        </pc:spChg>
        <pc:spChg chg="add del">
          <ac:chgData name="Asher Smithson" userId="6ef115b7-5335-4a6f-ba7c-e95cd9a862f0" providerId="ADAL" clId="{D5B27E47-2BDB-47B7-A1D2-B76EE5B0F8E9}" dt="2025-11-20T19:56:00.189" v="726" actId="11529"/>
          <ac:spMkLst>
            <pc:docMk/>
            <pc:sldMk cId="328828723" sldId="276"/>
            <ac:spMk id="4" creationId="{727E7D9E-6984-C097-C191-FFD2ABC61D7C}"/>
          </ac:spMkLst>
        </pc:spChg>
        <pc:spChg chg="add mod">
          <ac:chgData name="Asher Smithson" userId="6ef115b7-5335-4a6f-ba7c-e95cd9a862f0" providerId="ADAL" clId="{D5B27E47-2BDB-47B7-A1D2-B76EE5B0F8E9}" dt="2025-11-20T20:11:02.121" v="954" actId="1076"/>
          <ac:spMkLst>
            <pc:docMk/>
            <pc:sldMk cId="328828723" sldId="276"/>
            <ac:spMk id="5" creationId="{3B2D0B94-9378-75F7-C626-3A39CE60DCB3}"/>
          </ac:spMkLst>
        </pc:spChg>
        <pc:spChg chg="add mod">
          <ac:chgData name="Asher Smithson" userId="6ef115b7-5335-4a6f-ba7c-e95cd9a862f0" providerId="ADAL" clId="{D5B27E47-2BDB-47B7-A1D2-B76EE5B0F8E9}" dt="2025-11-20T20:10:40.779" v="953" actId="1076"/>
          <ac:spMkLst>
            <pc:docMk/>
            <pc:sldMk cId="328828723" sldId="276"/>
            <ac:spMk id="6" creationId="{30852466-317D-7DBE-9388-04BE9BAAA1DC}"/>
          </ac:spMkLst>
        </pc:spChg>
        <pc:spChg chg="add mod">
          <ac:chgData name="Asher Smithson" userId="6ef115b7-5335-4a6f-ba7c-e95cd9a862f0" providerId="ADAL" clId="{D5B27E47-2BDB-47B7-A1D2-B76EE5B0F8E9}" dt="2025-11-20T20:10:16.878" v="952" actId="1076"/>
          <ac:spMkLst>
            <pc:docMk/>
            <pc:sldMk cId="328828723" sldId="276"/>
            <ac:spMk id="7" creationId="{D2516742-EE71-BFE5-B688-9222A71414E8}"/>
          </ac:spMkLst>
        </pc:spChg>
        <pc:spChg chg="add mod">
          <ac:chgData name="Asher Smithson" userId="6ef115b7-5335-4a6f-ba7c-e95cd9a862f0" providerId="ADAL" clId="{D5B27E47-2BDB-47B7-A1D2-B76EE5B0F8E9}" dt="2025-11-20T20:09:13.309" v="940" actId="1076"/>
          <ac:spMkLst>
            <pc:docMk/>
            <pc:sldMk cId="328828723" sldId="276"/>
            <ac:spMk id="8" creationId="{C4B14404-FB30-C1D7-4C89-80B732443595}"/>
          </ac:spMkLst>
        </pc:spChg>
        <pc:spChg chg="add mod">
          <ac:chgData name="Asher Smithson" userId="6ef115b7-5335-4a6f-ba7c-e95cd9a862f0" providerId="ADAL" clId="{D5B27E47-2BDB-47B7-A1D2-B76EE5B0F8E9}" dt="2025-11-20T20:09:57.523" v="950" actId="1076"/>
          <ac:spMkLst>
            <pc:docMk/>
            <pc:sldMk cId="328828723" sldId="276"/>
            <ac:spMk id="9" creationId="{F05FFC8E-D7C3-F5D3-775E-8A5EA8116CCD}"/>
          </ac:spMkLst>
        </pc:spChg>
        <pc:spChg chg="add mod">
          <ac:chgData name="Asher Smithson" userId="6ef115b7-5335-4a6f-ba7c-e95cd9a862f0" providerId="ADAL" clId="{D5B27E47-2BDB-47B7-A1D2-B76EE5B0F8E9}" dt="2025-11-20T20:11:23.466" v="956" actId="1076"/>
          <ac:spMkLst>
            <pc:docMk/>
            <pc:sldMk cId="328828723" sldId="276"/>
            <ac:spMk id="10" creationId="{3CBE435E-6FA0-FFD6-8511-6D0B2B169D06}"/>
          </ac:spMkLst>
        </pc:spChg>
        <pc:spChg chg="add mod">
          <ac:chgData name="Asher Smithson" userId="6ef115b7-5335-4a6f-ba7c-e95cd9a862f0" providerId="ADAL" clId="{D5B27E47-2BDB-47B7-A1D2-B76EE5B0F8E9}" dt="2025-11-20T20:11:30.180" v="957" actId="1076"/>
          <ac:spMkLst>
            <pc:docMk/>
            <pc:sldMk cId="328828723" sldId="276"/>
            <ac:spMk id="11" creationId="{3BC6681D-2E8D-3CDF-09A2-D9B2A8322F85}"/>
          </ac:spMkLst>
        </pc:spChg>
        <pc:cxnChg chg="add mod">
          <ac:chgData name="Asher Smithson" userId="6ef115b7-5335-4a6f-ba7c-e95cd9a862f0" providerId="ADAL" clId="{D5B27E47-2BDB-47B7-A1D2-B76EE5B0F8E9}" dt="2025-11-20T20:12:02.615" v="965" actId="692"/>
          <ac:cxnSpMkLst>
            <pc:docMk/>
            <pc:sldMk cId="328828723" sldId="276"/>
            <ac:cxnSpMk id="13" creationId="{F813B285-ADDE-47C6-4712-2804DC27E7EA}"/>
          </ac:cxnSpMkLst>
        </pc:cxnChg>
        <pc:cxnChg chg="add mod">
          <ac:chgData name="Asher Smithson" userId="6ef115b7-5335-4a6f-ba7c-e95cd9a862f0" providerId="ADAL" clId="{D5B27E47-2BDB-47B7-A1D2-B76EE5B0F8E9}" dt="2025-11-20T20:12:20.683" v="973" actId="692"/>
          <ac:cxnSpMkLst>
            <pc:docMk/>
            <pc:sldMk cId="328828723" sldId="276"/>
            <ac:cxnSpMk id="15" creationId="{EB01D4A3-BBE6-0B06-8B24-08996F184513}"/>
          </ac:cxnSpMkLst>
        </pc:cxnChg>
        <pc:cxnChg chg="add mod">
          <ac:chgData name="Asher Smithson" userId="6ef115b7-5335-4a6f-ba7c-e95cd9a862f0" providerId="ADAL" clId="{D5B27E47-2BDB-47B7-A1D2-B76EE5B0F8E9}" dt="2025-11-20T20:12:35.348" v="983" actId="692"/>
          <ac:cxnSpMkLst>
            <pc:docMk/>
            <pc:sldMk cId="328828723" sldId="276"/>
            <ac:cxnSpMk id="17" creationId="{F63E8E33-652B-1793-6C23-8813A97077E0}"/>
          </ac:cxnSpMkLst>
        </pc:cxnChg>
        <pc:cxnChg chg="add mod">
          <ac:chgData name="Asher Smithson" userId="6ef115b7-5335-4a6f-ba7c-e95cd9a862f0" providerId="ADAL" clId="{D5B27E47-2BDB-47B7-A1D2-B76EE5B0F8E9}" dt="2025-11-20T20:12:45.790" v="991" actId="692"/>
          <ac:cxnSpMkLst>
            <pc:docMk/>
            <pc:sldMk cId="328828723" sldId="276"/>
            <ac:cxnSpMk id="19" creationId="{9F9EB92A-1FA6-9E6A-164C-EFD44BA30564}"/>
          </ac:cxnSpMkLst>
        </pc:cxnChg>
        <pc:cxnChg chg="add mod">
          <ac:chgData name="Asher Smithson" userId="6ef115b7-5335-4a6f-ba7c-e95cd9a862f0" providerId="ADAL" clId="{D5B27E47-2BDB-47B7-A1D2-B76EE5B0F8E9}" dt="2025-11-20T20:13:00.650" v="999" actId="692"/>
          <ac:cxnSpMkLst>
            <pc:docMk/>
            <pc:sldMk cId="328828723" sldId="276"/>
            <ac:cxnSpMk id="21" creationId="{94F7C879-CB7C-A3F1-6040-06FF931EE079}"/>
          </ac:cxnSpMkLst>
        </pc:cxnChg>
        <pc:cxnChg chg="add mod">
          <ac:chgData name="Asher Smithson" userId="6ef115b7-5335-4a6f-ba7c-e95cd9a862f0" providerId="ADAL" clId="{D5B27E47-2BDB-47B7-A1D2-B76EE5B0F8E9}" dt="2025-11-20T20:13:14.770" v="1007" actId="692"/>
          <ac:cxnSpMkLst>
            <pc:docMk/>
            <pc:sldMk cId="328828723" sldId="276"/>
            <ac:cxnSpMk id="23" creationId="{7845D660-3E7C-F179-4A3E-6174DCD66E3C}"/>
          </ac:cxnSpMkLst>
        </pc:cxnChg>
        <pc:cxnChg chg="add mod">
          <ac:chgData name="Asher Smithson" userId="6ef115b7-5335-4a6f-ba7c-e95cd9a862f0" providerId="ADAL" clId="{D5B27E47-2BDB-47B7-A1D2-B76EE5B0F8E9}" dt="2025-11-20T20:13:25.407" v="1015" actId="692"/>
          <ac:cxnSpMkLst>
            <pc:docMk/>
            <pc:sldMk cId="328828723" sldId="276"/>
            <ac:cxnSpMk id="25" creationId="{F1F0D29B-902F-1E51-0CA4-B2F3FC4AEBAD}"/>
          </ac:cxnSpMkLst>
        </pc:cxnChg>
      </pc:sldChg>
      <pc:sldChg chg="add">
        <pc:chgData name="Asher Smithson" userId="6ef115b7-5335-4a6f-ba7c-e95cd9a862f0" providerId="ADAL" clId="{D5B27E47-2BDB-47B7-A1D2-B76EE5B0F8E9}" dt="2025-11-21T17:22:17.706" v="1025" actId="2890"/>
        <pc:sldMkLst>
          <pc:docMk/>
          <pc:sldMk cId="1278764863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38912"/>
            <a:ext cx="6988302" cy="4453128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965192"/>
            <a:ext cx="4073652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8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411480"/>
            <a:ext cx="8284464" cy="1828800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4588" y="2423160"/>
            <a:ext cx="3902202" cy="385876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428625" indent="-257175">
              <a:buFont typeface="+mj-lt"/>
              <a:buAutoNum type="arabicPeriod"/>
              <a:defRPr lang="en-US" dirty="0"/>
            </a:lvl2pPr>
            <a:lvl3pPr marL="600075" indent="-257175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4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287" y="1012952"/>
            <a:ext cx="3017520" cy="163677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176" y="345109"/>
            <a:ext cx="5036227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33288" y="2896616"/>
            <a:ext cx="3017520" cy="3364992"/>
          </a:xfrm>
        </p:spPr>
        <p:txBody>
          <a:bodyPr vert="horz" lIns="91440" tIns="45720" rIns="91440" bIns="45720" rtlCol="0">
            <a:normAutofit/>
          </a:bodyPr>
          <a:lstStyle>
            <a:lvl1pPr marL="257175" indent="-257175">
              <a:buFont typeface="+mj-lt"/>
              <a:buAutoNum type="arabicPeriod"/>
              <a:defRPr lang="en-US" dirty="0"/>
            </a:lvl1pPr>
            <a:lvl2pPr marL="428625" indent="-257175">
              <a:buFont typeface="+mj-lt"/>
              <a:buAutoNum type="arabicPeriod"/>
              <a:defRPr lang="en-US" dirty="0"/>
            </a:lvl2pPr>
            <a:lvl3pPr marL="600075" indent="-257175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3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" y="151598"/>
            <a:ext cx="8943157" cy="528186"/>
          </a:xfrm>
        </p:spPr>
        <p:txBody>
          <a:bodyPr anchor="ctr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" y="776037"/>
            <a:ext cx="8943157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4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1325880"/>
            <a:ext cx="7886700" cy="1325880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" y="329450"/>
            <a:ext cx="8943157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23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0"/>
            <a:ext cx="8496634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26" y="1380744"/>
            <a:ext cx="8496633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78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38" y="2478024"/>
            <a:ext cx="3243834" cy="2454796"/>
          </a:xfrm>
        </p:spPr>
        <p:txBody>
          <a:bodyPr anchor="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5350" y="2478024"/>
            <a:ext cx="3243834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171450" indent="0">
              <a:buNone/>
              <a:defRPr lang="en-US" dirty="0"/>
            </a:lvl2pPr>
            <a:lvl3pPr marL="342900" indent="0">
              <a:buNone/>
              <a:defRPr lang="en-US" dirty="0"/>
            </a:lvl3pPr>
            <a:lvl4pPr marL="514350" indent="0">
              <a:buNone/>
              <a:defRPr lang="en-US" dirty="0"/>
            </a:lvl4pPr>
            <a:lvl5pPr marL="6858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86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38" y="2039112"/>
            <a:ext cx="2859786" cy="353872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6794" y="2039112"/>
            <a:ext cx="3785616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84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600200"/>
            <a:ext cx="3106674" cy="463600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6794" y="1600200"/>
            <a:ext cx="4341114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8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0"/>
            <a:ext cx="3024378" cy="362102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6794" y="640080"/>
            <a:ext cx="4478274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05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0"/>
            <a:ext cx="2619756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19272" y="640081"/>
            <a:ext cx="5369814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47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132" y="1536192"/>
            <a:ext cx="6878574" cy="2615184"/>
          </a:xfrm>
        </p:spPr>
        <p:txBody>
          <a:bodyPr anchor="ctr">
            <a:normAutofit/>
          </a:bodyPr>
          <a:lstStyle>
            <a:lvl1pPr algn="ctr">
              <a:defRPr sz="4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132" y="4427554"/>
            <a:ext cx="6878574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4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806" y="548640"/>
            <a:ext cx="452628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5" y="342900"/>
            <a:ext cx="3375864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62806" y="1828800"/>
            <a:ext cx="452628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76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48640"/>
            <a:ext cx="4601718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1828800"/>
            <a:ext cx="4601718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4979" y="352327"/>
            <a:ext cx="337184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5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57" y="320040"/>
            <a:ext cx="50749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530" y="344424"/>
            <a:ext cx="2856415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15057" y="1380744"/>
            <a:ext cx="50749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31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320040"/>
            <a:ext cx="51435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1380744"/>
            <a:ext cx="51435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5076" y="344424"/>
            <a:ext cx="2856415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246" y="601755"/>
            <a:ext cx="329184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141" y="342903"/>
            <a:ext cx="4687334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246" y="2276856"/>
            <a:ext cx="329184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58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03504"/>
            <a:ext cx="33604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5" y="2276856"/>
            <a:ext cx="33604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3196" y="342900"/>
            <a:ext cx="4583630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21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246" y="320040"/>
            <a:ext cx="329184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141" y="342903"/>
            <a:ext cx="4687334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246" y="1380744"/>
            <a:ext cx="32918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51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320040"/>
            <a:ext cx="34300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5" y="1380744"/>
            <a:ext cx="34300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3196" y="342900"/>
            <a:ext cx="4583630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656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780" y="603504"/>
            <a:ext cx="2551176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5" y="342901"/>
            <a:ext cx="554355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780" y="2276856"/>
            <a:ext cx="2551176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18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03504"/>
            <a:ext cx="2551176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7133" y="342901"/>
            <a:ext cx="5509693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2276856"/>
            <a:ext cx="2551176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38912"/>
            <a:ext cx="8620506" cy="4654296"/>
          </a:xfrm>
        </p:spPr>
        <p:txBody>
          <a:bodyPr anchor="t">
            <a:normAutofit/>
          </a:bodyPr>
          <a:lstStyle>
            <a:lvl1pPr algn="l">
              <a:defRPr sz="937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5093208"/>
            <a:ext cx="425196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76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2" y="1078992"/>
            <a:ext cx="2455164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5" y="342901"/>
            <a:ext cx="554355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3922" y="3099816"/>
            <a:ext cx="2455164" cy="29535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171450" indent="0">
              <a:buNone/>
              <a:defRPr sz="1050"/>
            </a:lvl2pPr>
            <a:lvl3pPr marL="342900" indent="0">
              <a:buNone/>
              <a:defRPr sz="900"/>
            </a:lvl3pPr>
            <a:lvl4pPr marL="514350" indent="0">
              <a:buNone/>
              <a:defRPr sz="825"/>
            </a:lvl4pPr>
            <a:lvl5pPr marL="685800" indent="0">
              <a:buNone/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1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5111854"/>
            <a:ext cx="2804459" cy="138988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4530" y="320044"/>
            <a:ext cx="8632298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3946" y="5111854"/>
            <a:ext cx="48006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171450" indent="0">
              <a:buFont typeface="Arial" panose="020B0604020202020204" pitchFamily="34" charset="0"/>
              <a:buNone/>
              <a:defRPr sz="1050"/>
            </a:lvl2pPr>
            <a:lvl3pPr marL="342900" indent="0">
              <a:buFont typeface="Arial" panose="020B0604020202020204" pitchFamily="34" charset="0"/>
              <a:buNone/>
              <a:defRPr sz="900"/>
            </a:lvl3pPr>
            <a:lvl4pPr marL="514350" indent="0">
              <a:buFont typeface="Arial" panose="020B0604020202020204" pitchFamily="34" charset="0"/>
              <a:buNone/>
              <a:defRPr sz="825"/>
            </a:lvl4pPr>
            <a:lvl5pPr marL="685800" indent="0">
              <a:buFont typeface="Arial" panose="020B0604020202020204" pitchFamily="34" charset="0"/>
              <a:buNone/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98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4162318"/>
            <a:ext cx="2215214" cy="189280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530" y="320043"/>
            <a:ext cx="8632298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83230" y="4162318"/>
            <a:ext cx="5829300" cy="2240280"/>
          </a:xfrm>
        </p:spPr>
        <p:txBody>
          <a:bodyPr>
            <a:noAutofit/>
          </a:bodyPr>
          <a:lstStyle>
            <a:lvl1pPr marL="214313" indent="-214313">
              <a:buFont typeface="Arial" panose="020B0604020202020204" pitchFamily="34" charset="0"/>
              <a:buChar char="•"/>
              <a:defRPr sz="1350"/>
            </a:lvl1pPr>
            <a:lvl2pPr marL="385763" indent="-214313">
              <a:buFont typeface="Arial" panose="020B0604020202020204" pitchFamily="34" charset="0"/>
              <a:buChar char="•"/>
              <a:defRPr sz="1200"/>
            </a:lvl2pPr>
            <a:lvl3pPr marL="557213" indent="-214313">
              <a:buFont typeface="Arial" panose="020B0604020202020204" pitchFamily="34" charset="0"/>
              <a:buChar char="•"/>
              <a:defRPr sz="1050"/>
            </a:lvl3pPr>
            <a:lvl4pPr marL="642938" indent="-128588">
              <a:buFont typeface="Arial" panose="020B0604020202020204" pitchFamily="34" charset="0"/>
              <a:buChar char="•"/>
              <a:defRPr sz="900"/>
            </a:lvl4pPr>
            <a:lvl5pPr marL="814388" indent="-128588"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089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561425"/>
            <a:ext cx="2215214" cy="189280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530" y="3067415"/>
            <a:ext cx="8632298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519672"/>
            <a:ext cx="2620736" cy="338328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83230" y="561425"/>
            <a:ext cx="5829300" cy="2240280"/>
          </a:xfrm>
        </p:spPr>
        <p:txBody>
          <a:bodyPr>
            <a:noAutofit/>
          </a:bodyPr>
          <a:lstStyle>
            <a:lvl1pPr marL="214313" indent="-214313">
              <a:buFont typeface="Arial" panose="020B0604020202020204" pitchFamily="34" charset="0"/>
              <a:buChar char="•"/>
              <a:defRPr sz="1350"/>
            </a:lvl1pPr>
            <a:lvl2pPr marL="385763" indent="-214313">
              <a:buFont typeface="Arial" panose="020B0604020202020204" pitchFamily="34" charset="0"/>
              <a:buChar char="•"/>
              <a:defRPr sz="1200"/>
            </a:lvl2pPr>
            <a:lvl3pPr marL="557213" indent="-214313">
              <a:buFont typeface="Arial" panose="020B0604020202020204" pitchFamily="34" charset="0"/>
              <a:buChar char="•"/>
              <a:defRPr sz="1050"/>
            </a:lvl3pPr>
            <a:lvl4pPr marL="642938" indent="-128588">
              <a:buFont typeface="Arial" panose="020B0604020202020204" pitchFamily="34" charset="0"/>
              <a:buChar char="•"/>
              <a:defRPr sz="900"/>
            </a:lvl4pPr>
            <a:lvl5pPr marL="814388" indent="-128588"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519672"/>
            <a:ext cx="2104054" cy="33832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519672"/>
            <a:ext cx="321905" cy="33832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860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1"/>
            <a:ext cx="836676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327" y="1828800"/>
            <a:ext cx="46322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65826" y="1828801"/>
            <a:ext cx="32232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614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48639"/>
            <a:ext cx="3641598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556" y="2293497"/>
            <a:ext cx="3581369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549276"/>
            <a:ext cx="4189444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5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7" y="550218"/>
            <a:ext cx="2870579" cy="145389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556" y="2293494"/>
            <a:ext cx="2750058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40590" y="549275"/>
            <a:ext cx="4920854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359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332" y="782804"/>
            <a:ext cx="8401050" cy="4206240"/>
          </a:xfrm>
        </p:spPr>
        <p:txBody>
          <a:bodyPr>
            <a:normAutofit/>
          </a:bodyPr>
          <a:lstStyle>
            <a:lvl1pPr algn="ctr">
              <a:defRPr sz="2085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0332" y="4989044"/>
            <a:ext cx="8401049" cy="12252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171450" indent="0" algn="ctr">
              <a:buNone/>
              <a:defRPr sz="15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342900" indent="0" algn="ctr">
              <a:buNone/>
              <a:defRPr sz="135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514350" indent="0" algn="ctr">
              <a:buNone/>
              <a:defRPr sz="12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685800" indent="0" algn="ctr">
              <a:buNone/>
              <a:defRPr sz="105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74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332" y="782804"/>
            <a:ext cx="8401050" cy="4206240"/>
          </a:xfrm>
        </p:spPr>
        <p:txBody>
          <a:bodyPr>
            <a:normAutofit/>
          </a:bodyPr>
          <a:lstStyle>
            <a:lvl1pPr algn="ctr">
              <a:defRPr sz="2085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0332" y="4989044"/>
            <a:ext cx="840105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171450" indent="0" algn="ctr">
              <a:buNone/>
              <a:defRPr sz="1800"/>
            </a:lvl2pPr>
            <a:lvl3pPr marL="342900" indent="0" algn="ctr">
              <a:buNone/>
              <a:defRPr sz="1500"/>
            </a:lvl3pPr>
            <a:lvl4pPr marL="514350" indent="0" algn="ctr">
              <a:buNone/>
              <a:defRPr sz="1350"/>
            </a:lvl4pPr>
            <a:lvl5pPr marL="6858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2377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326" y="603504"/>
            <a:ext cx="8401050" cy="4206240"/>
          </a:xfrm>
        </p:spPr>
        <p:txBody>
          <a:bodyPr>
            <a:normAutofit/>
          </a:bodyPr>
          <a:lstStyle>
            <a:lvl1pPr algn="l">
              <a:defRPr sz="2085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326" y="4809744"/>
            <a:ext cx="4423410" cy="1353312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17145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342900" indent="0" algn="l">
              <a:buNone/>
              <a:defRPr sz="15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514350" indent="0" algn="l">
              <a:buNone/>
              <a:defRPr sz="135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685800" indent="0" algn="l">
              <a:buNone/>
              <a:defRPr sz="12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742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5276088"/>
            <a:ext cx="8510778" cy="786384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5980176"/>
            <a:ext cx="8510778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6" y="343038"/>
            <a:ext cx="862965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519673"/>
            <a:ext cx="2620736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519673"/>
            <a:ext cx="210405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519673"/>
            <a:ext cx="3219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06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-1133856"/>
            <a:ext cx="798957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9486" y="548640"/>
            <a:ext cx="6199632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750" b="1"/>
            </a:lvl1pPr>
            <a:lvl2pPr marL="171450" indent="0">
              <a:lnSpc>
                <a:spcPct val="100000"/>
              </a:lnSpc>
              <a:buNone/>
              <a:defRPr sz="3300" b="1"/>
            </a:lvl2pPr>
            <a:lvl3pPr marL="342900" indent="0">
              <a:lnSpc>
                <a:spcPct val="100000"/>
              </a:lnSpc>
              <a:buNone/>
              <a:defRPr sz="3000" b="1"/>
            </a:lvl3pPr>
            <a:lvl4pPr marL="514350" indent="0">
              <a:lnSpc>
                <a:spcPct val="100000"/>
              </a:lnSpc>
              <a:buNone/>
              <a:defRPr sz="2700" b="1"/>
            </a:lvl4pPr>
            <a:lvl5pPr marL="685800" indent="0">
              <a:lnSpc>
                <a:spcPct val="100000"/>
              </a:lnSpc>
              <a:buNone/>
              <a:defRPr sz="24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4638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712" y="1823377"/>
            <a:ext cx="6899148" cy="2875175"/>
          </a:xfrm>
        </p:spPr>
        <p:txBody>
          <a:bodyPr anchor="ctr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24712" y="5276088"/>
            <a:ext cx="6899148" cy="466344"/>
          </a:xfrm>
        </p:spPr>
        <p:txBody>
          <a:bodyPr>
            <a:normAutofit/>
          </a:bodyPr>
          <a:lstStyle>
            <a:lvl1pPr marL="0" indent="0">
              <a:buNone/>
              <a:defRPr sz="165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71450" indent="0">
              <a:buNone/>
              <a:defRPr sz="15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342900" indent="0">
              <a:buNone/>
              <a:defRPr sz="135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514350" indent="0">
              <a:buNone/>
              <a:defRPr sz="1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685800" indent="0">
              <a:buNone/>
              <a:defRPr sz="105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9777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/>
        </p:nvSpPr>
        <p:spPr>
          <a:xfrm>
            <a:off x="604789" y="760151"/>
            <a:ext cx="7934417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1298" y="2092751"/>
            <a:ext cx="6521958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85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41298" y="5120640"/>
            <a:ext cx="6521958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171450" indent="0">
              <a:buNone/>
              <a:defRPr lang="en-US" b="1" dirty="0"/>
            </a:lvl2pPr>
            <a:lvl3pPr marL="342900" indent="0">
              <a:buNone/>
              <a:defRPr lang="en-US" b="1" dirty="0"/>
            </a:lvl3pPr>
            <a:lvl4pPr marL="514350" indent="0">
              <a:buNone/>
              <a:defRPr lang="en-US" b="1" dirty="0"/>
            </a:lvl4pPr>
            <a:lvl5pPr marL="6858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0845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326" y="438912"/>
            <a:ext cx="7214616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965192"/>
            <a:ext cx="4073652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9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326" y="1179576"/>
            <a:ext cx="6988302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965192"/>
            <a:ext cx="4073652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3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294248"/>
            <a:ext cx="8373619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660" y="2020825"/>
            <a:ext cx="390882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6312" y="2020824"/>
            <a:ext cx="3910013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369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276166"/>
            <a:ext cx="8373618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5" y="1380744"/>
            <a:ext cx="39090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5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660" y="2020888"/>
            <a:ext cx="390882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6884" y="1380744"/>
            <a:ext cx="39090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5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6312" y="2020888"/>
            <a:ext cx="3910013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663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08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91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53617"/>
            <a:ext cx="2696726" cy="1757505"/>
          </a:xfrm>
        </p:spPr>
        <p:txBody>
          <a:bodyPr anchor="t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2327" y="2311122"/>
            <a:ext cx="2482206" cy="3993263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47" y="553616"/>
            <a:ext cx="4850056" cy="5752566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5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11480"/>
            <a:ext cx="3442716" cy="3739896"/>
          </a:xfrm>
        </p:spPr>
        <p:txBody>
          <a:bodyPr anchor="t">
            <a:normAutofit/>
          </a:bodyPr>
          <a:lstStyle>
            <a:lvl1pPr algn="l">
              <a:defRPr sz="39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873752"/>
            <a:ext cx="315468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93512" y="343038"/>
            <a:ext cx="4692773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57785"/>
            <a:ext cx="2785497" cy="22123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2325" y="2826137"/>
            <a:ext cx="2482596" cy="3434638"/>
          </a:xfrm>
        </p:spPr>
        <p:txBody>
          <a:bodyPr anchor="b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97489" y="342901"/>
            <a:ext cx="5089337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88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429768"/>
            <a:ext cx="8167781" cy="1627632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326" y="3264408"/>
            <a:ext cx="8167781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5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627318"/>
            <a:ext cx="5527548" cy="184202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3622673"/>
            <a:ext cx="5527548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171450" indent="0">
              <a:buNone/>
              <a:defRPr lang="en-US" dirty="0"/>
            </a:lvl2pPr>
            <a:lvl3pPr marL="342900" indent="0">
              <a:buNone/>
              <a:defRPr lang="en-US" dirty="0"/>
            </a:lvl3pPr>
            <a:lvl4pPr marL="514350" indent="0">
              <a:buNone/>
              <a:defRPr lang="en-US" dirty="0"/>
            </a:lvl4pPr>
            <a:lvl5pPr marL="6858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1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11480"/>
            <a:ext cx="3998214" cy="3739896"/>
          </a:xfrm>
        </p:spPr>
        <p:txBody>
          <a:bodyPr anchor="t">
            <a:normAutofit/>
          </a:bodyPr>
          <a:lstStyle>
            <a:lvl1pPr algn="l">
              <a:defRPr sz="49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873752"/>
            <a:ext cx="3387852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7935" y="342900"/>
            <a:ext cx="40005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79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2110" y="411480"/>
            <a:ext cx="3271266" cy="3968496"/>
          </a:xfrm>
        </p:spPr>
        <p:txBody>
          <a:bodyPr anchor="t">
            <a:normAutofit/>
          </a:bodyPr>
          <a:lstStyle>
            <a:lvl1pPr algn="l">
              <a:defRPr sz="4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2110" y="4873752"/>
            <a:ext cx="315468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0605" y="343038"/>
            <a:ext cx="4692773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810512"/>
            <a:ext cx="5829300" cy="456285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6" y="429768"/>
            <a:ext cx="5829300" cy="786384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8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810512"/>
            <a:ext cx="5829300" cy="456285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6" y="429768"/>
            <a:ext cx="5829300" cy="786384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6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283464"/>
            <a:ext cx="798957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6" y="1380744"/>
            <a:ext cx="798957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2326" y="6519672"/>
            <a:ext cx="2132838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45402" y="6519672"/>
            <a:ext cx="1981962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6790" y="6519672"/>
            <a:ext cx="3429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hioemployerlawblog.com/2020/08/coronavirus-update-8-26-2020-new-dol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svgsilh.com/009688/image/2189139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25585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pt/photo/709926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26" y="438912"/>
            <a:ext cx="7907274" cy="4453128"/>
          </a:xfrm>
        </p:spPr>
        <p:txBody>
          <a:bodyPr/>
          <a:lstStyle/>
          <a:p>
            <a:r>
              <a:rPr dirty="0">
                <a:solidFill>
                  <a:srgbClr val="F2F2F2"/>
                </a:solidFill>
              </a:rPr>
              <a:t>Bacchus Winery Case Study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326" y="5939316"/>
            <a:ext cx="4073652" cy="479772"/>
          </a:xfrm>
        </p:spPr>
        <p:txBody>
          <a:bodyPr/>
          <a:lstStyle/>
          <a:p>
            <a:r>
              <a:rPr dirty="0">
                <a:solidFill>
                  <a:srgbClr val="F2F2F2"/>
                </a:solidFill>
              </a:rPr>
              <a:t>Milestone #4 – Group Presentation</a:t>
            </a:r>
          </a:p>
        </p:txBody>
      </p:sp>
      <p:pic>
        <p:nvPicPr>
          <p:cNvPr id="5" name="Picture 4" descr="A white wine glass with grapes&#10;&#10;AI-generated content may be incorrect.">
            <a:extLst>
              <a:ext uri="{FF2B5EF4-FFF2-40B4-BE49-F238E27FC236}">
                <a16:creationId xmlns:a16="http://schemas.microsoft.com/office/drawing/2014/main" id="{25C4C1C2-28A4-B1F8-2E8C-F862AF3AA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480" y="2665476"/>
            <a:ext cx="3075039" cy="2647950"/>
          </a:xfrm>
          <a:prstGeom prst="rect">
            <a:avLst/>
          </a:prstGeom>
          <a:ln w="25400">
            <a:solidFill>
              <a:srgbClr val="7A1E3A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rgbClr val="F2F2F2"/>
                </a:solidFill>
              </a:rPr>
              <a:t>Report 2 – </a:t>
            </a:r>
            <a:r>
              <a:rPr lang="en-US" dirty="0">
                <a:solidFill>
                  <a:srgbClr val="F2F2F2"/>
                </a:solidFill>
              </a:rPr>
              <a:t>Output Example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5780" y="1257300"/>
            <a:ext cx="8092440" cy="4343400"/>
          </a:xfrm>
          <a:prstGeom prst="rect">
            <a:avLst/>
          </a:prstGeom>
          <a:solidFill>
            <a:srgbClr val="7A1E3A"/>
          </a:solidFill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831780" y="5852160"/>
            <a:ext cx="34804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2F2F2"/>
                </a:solidFill>
              </a:rPr>
              <a:t>Output </a:t>
            </a:r>
            <a:r>
              <a:rPr sz="1400" dirty="0">
                <a:solidFill>
                  <a:srgbClr val="F2F2F2"/>
                </a:solidFill>
              </a:rPr>
              <a:t>from report_wine_distribution.py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8C3393A-9B79-9929-99E9-389FC137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54" y="1980654"/>
            <a:ext cx="6561892" cy="28966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F7C389-4886-5F41-DE3B-9FEE4B8A0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2BC00-7009-0849-0CD7-CDA9DA3DB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472358"/>
            <a:ext cx="7991856" cy="969264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Report 3: Employee Hours– How to Interpret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1D0337-08EB-3EDA-64C0-1EB52CE039A1}"/>
              </a:ext>
            </a:extLst>
          </p:cNvPr>
          <p:cNvSpPr/>
          <p:nvPr/>
        </p:nvSpPr>
        <p:spPr>
          <a:xfrm>
            <a:off x="576072" y="2669016"/>
            <a:ext cx="1685924" cy="1161707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2F2F2"/>
                </a:solidFill>
              </a:rPr>
              <a:t>Output 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DC4CF-273D-5E70-BF33-AEE62400FA2C}"/>
              </a:ext>
            </a:extLst>
          </p:cNvPr>
          <p:cNvSpPr txBox="1"/>
          <p:nvPr/>
        </p:nvSpPr>
        <p:spPr>
          <a:xfrm>
            <a:off x="2654692" y="1129984"/>
            <a:ext cx="5913236" cy="5401479"/>
          </a:xfrm>
          <a:prstGeom prst="rect">
            <a:avLst/>
          </a:prstGeom>
          <a:solidFill>
            <a:schemeClr val="tx2"/>
          </a:solidFill>
          <a:ln w="12700">
            <a:solidFill>
              <a:srgbClr val="7A1E3A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What the Output Shows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Each row lists an employee’s name, their department, the year, the quarter, and the total hours worked for that quarter.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output highlights workload patterns by person and department across the last four quarters.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Key Calculations Used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Total_Hours comes directly from the Employee_Hour table.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Grouping is based on Employee_Name, </a:t>
            </a:r>
            <a:r>
              <a:rPr lang="en-US" sz="1200" dirty="0" err="1">
                <a:solidFill>
                  <a:schemeClr val="bg1"/>
                </a:solidFill>
              </a:rPr>
              <a:t>Dept_Name</a:t>
            </a:r>
            <a:r>
              <a:rPr lang="en-US" sz="1200" dirty="0">
                <a:solidFill>
                  <a:schemeClr val="bg1"/>
                </a:solidFill>
              </a:rPr>
              <a:t>, Year, and Quarter.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The query filters only the last four quarters in the dataset.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How to read it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Look for employees whose hours consistently </a:t>
            </a:r>
            <a:r>
              <a:rPr lang="en-US" sz="1200" b="1" dirty="0">
                <a:solidFill>
                  <a:schemeClr val="bg1"/>
                </a:solidFill>
              </a:rPr>
              <a:t>increase or decrease</a:t>
            </a:r>
            <a:r>
              <a:rPr lang="en-US" sz="1200" dirty="0">
                <a:solidFill>
                  <a:schemeClr val="bg1"/>
                </a:solidFill>
              </a:rPr>
              <a:t>, indicating shifting workload.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Compare employees </a:t>
            </a:r>
            <a:r>
              <a:rPr lang="en-US" sz="1200" i="1" dirty="0">
                <a:solidFill>
                  <a:schemeClr val="bg1"/>
                </a:solidFill>
              </a:rPr>
              <a:t>within the same department</a:t>
            </a:r>
            <a:r>
              <a:rPr lang="en-US" sz="1200" dirty="0">
                <a:solidFill>
                  <a:schemeClr val="bg1"/>
                </a:solidFill>
              </a:rPr>
              <a:t> to spot workload imbalances.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Identify quarter with unusually high or low hours to determine </a:t>
            </a:r>
            <a:r>
              <a:rPr lang="en-US" sz="1200" b="1" dirty="0">
                <a:solidFill>
                  <a:schemeClr val="bg1"/>
                </a:solidFill>
              </a:rPr>
              <a:t>seasonal spikes </a:t>
            </a:r>
            <a:r>
              <a:rPr lang="en-US" sz="1200" dirty="0">
                <a:solidFill>
                  <a:schemeClr val="bg1"/>
                </a:solidFill>
              </a:rPr>
              <a:t>or </a:t>
            </a:r>
            <a:r>
              <a:rPr lang="en-US" sz="1200" b="1" dirty="0">
                <a:solidFill>
                  <a:schemeClr val="bg1"/>
                </a:solidFill>
              </a:rPr>
              <a:t>underutilization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Use department trends to evaluate whether staffing aligns with workload needs.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Why this matters</a:t>
            </a:r>
          </a:p>
          <a:p>
            <a:pPr lvl="1">
              <a:spcBef>
                <a:spcPts val="600"/>
              </a:spcBef>
            </a:pPr>
            <a:r>
              <a:rPr lang="en-US" sz="1200" dirty="0">
                <a:solidFill>
                  <a:schemeClr val="bg1"/>
                </a:solidFill>
              </a:rPr>
              <a:t>This output helps identify overworked or underutilized employees, informs staffing and payroll planning, and supports decisions about redistributing workload, adding staff, or adjusting schedules.</a:t>
            </a:r>
          </a:p>
        </p:txBody>
      </p:sp>
    </p:spTree>
    <p:extLst>
      <p:ext uri="{BB962C8B-B14F-4D97-AF65-F5344CB8AC3E}">
        <p14:creationId xmlns:p14="http://schemas.microsoft.com/office/powerpoint/2010/main" val="2401269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using a computer&#10;&#10;AI-generated content may be incorrect.">
            <a:extLst>
              <a:ext uri="{FF2B5EF4-FFF2-40B4-BE49-F238E27FC236}">
                <a16:creationId xmlns:a16="http://schemas.microsoft.com/office/drawing/2014/main" id="{A5A2E869-0515-F11E-42EF-808954F0B8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560" r="34560"/>
          <a:stretch>
            <a:fillRect/>
          </a:stretch>
        </p:blipFill>
        <p:spPr>
          <a:xfrm>
            <a:off x="254530" y="316468"/>
            <a:ext cx="2856415" cy="6172200"/>
          </a:xfr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407568" y="1464467"/>
            <a:ext cx="5536407" cy="4600578"/>
          </a:xfrm>
          <a:solidFill>
            <a:srgbClr val="7A1E3A"/>
          </a:solidFill>
          <a:ln w="12700">
            <a:solidFill>
              <a:schemeClr val="bg2"/>
            </a:solidFill>
          </a:ln>
        </p:spPr>
        <p:txBody>
          <a:bodyPr anchor="t">
            <a:normAutofit fontScale="92500"/>
          </a:bodyPr>
          <a:lstStyle/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b="1" dirty="0">
                <a:solidFill>
                  <a:srgbClr val="F2F2F2"/>
                </a:solidFill>
              </a:rPr>
              <a:t>Goal </a:t>
            </a:r>
            <a:endParaRPr lang="en-US" sz="1400" b="1" dirty="0">
              <a:solidFill>
                <a:srgbClr val="F2F2F2"/>
              </a:solidFill>
            </a:endParaRPr>
          </a:p>
          <a:p>
            <a:pPr marL="171450" lvl="1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500" dirty="0">
                <a:solidFill>
                  <a:srgbClr val="F2F2F2"/>
                </a:solidFill>
              </a:rPr>
              <a:t>View workload trends across the last four quarters to support staffing and payroll planning.</a:t>
            </a:r>
            <a:endParaRPr sz="15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b="1" dirty="0">
                <a:solidFill>
                  <a:srgbClr val="F2F2F2"/>
                </a:solidFill>
              </a:rPr>
              <a:t>Tables </a:t>
            </a:r>
            <a:endParaRPr lang="en-US" sz="1400" b="1" dirty="0">
              <a:solidFill>
                <a:srgbClr val="F2F2F2"/>
              </a:solidFill>
            </a:endParaRPr>
          </a:p>
          <a:p>
            <a:pPr marL="171450" lvl="1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500" dirty="0" err="1">
                <a:solidFill>
                  <a:srgbClr val="F2F2F2"/>
                </a:solidFill>
              </a:rPr>
              <a:t>Employee_Hour</a:t>
            </a:r>
            <a:r>
              <a:rPr sz="1500" dirty="0">
                <a:solidFill>
                  <a:srgbClr val="F2F2F2"/>
                </a:solidFill>
              </a:rPr>
              <a:t> → Employee → Department</a:t>
            </a:r>
            <a:endParaRPr sz="15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b="1" dirty="0">
                <a:solidFill>
                  <a:srgbClr val="F2F2F2"/>
                </a:solidFill>
              </a:rPr>
              <a:t>Fields </a:t>
            </a:r>
            <a:endParaRPr lang="en-US" sz="1400" b="1" dirty="0">
              <a:solidFill>
                <a:srgbClr val="F2F2F2"/>
              </a:solidFill>
            </a:endParaRPr>
          </a:p>
          <a:p>
            <a:pPr marL="171450" lvl="1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500" dirty="0">
                <a:solidFill>
                  <a:srgbClr val="F2F2F2"/>
                </a:solidFill>
              </a:rPr>
              <a:t>Year, Quarter, </a:t>
            </a:r>
            <a:r>
              <a:rPr sz="1500" dirty="0" err="1">
                <a:solidFill>
                  <a:srgbClr val="F2F2F2"/>
                </a:solidFill>
              </a:rPr>
              <a:t>Hours_Worked</a:t>
            </a:r>
            <a:endParaRPr sz="15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b="1" dirty="0">
                <a:solidFill>
                  <a:srgbClr val="F2F2F2"/>
                </a:solidFill>
              </a:rPr>
              <a:t>Approach </a:t>
            </a:r>
            <a:endParaRPr lang="en-US" sz="1400" b="1" dirty="0">
              <a:solidFill>
                <a:srgbClr val="F2F2F2"/>
              </a:solidFill>
            </a:endParaRPr>
          </a:p>
          <a:p>
            <a:pPr lvl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F2F2F2"/>
                </a:solidFill>
              </a:rPr>
              <a:t>Filter for the last four quarters</a:t>
            </a:r>
          </a:p>
          <a:p>
            <a:pPr lvl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F2F2F2"/>
                </a:solidFill>
              </a:rPr>
              <a:t>Sum hours by employee and department</a:t>
            </a:r>
          </a:p>
          <a:p>
            <a:pPr lvl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2"/>
                </a:solidFill>
              </a:rPr>
              <a:t>Include an optional pivot view</a:t>
            </a:r>
            <a:endParaRPr sz="14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b="1" dirty="0">
                <a:solidFill>
                  <a:srgbClr val="F2F2F2"/>
                </a:solidFill>
              </a:rPr>
              <a:t>Business reason </a:t>
            </a:r>
            <a:endParaRPr lang="en-US" sz="1400" b="1" dirty="0">
              <a:solidFill>
                <a:srgbClr val="F2F2F2"/>
              </a:solidFill>
            </a:endParaRPr>
          </a:p>
          <a:p>
            <a:pPr marL="171450" lvl="1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500" dirty="0">
                <a:solidFill>
                  <a:srgbClr val="F2F2F2"/>
                </a:solidFill>
              </a:rPr>
              <a:t>Identify over- and underutilization and guide staffing decisions.</a:t>
            </a: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568" y="320040"/>
            <a:ext cx="5536407" cy="932688"/>
          </a:xfrm>
          <a:solidFill>
            <a:srgbClr val="7A1E3A"/>
          </a:solidFill>
          <a:ln w="12700">
            <a:solidFill>
              <a:schemeClr val="bg2"/>
            </a:solidFill>
          </a:ln>
        </p:spPr>
        <p:txBody>
          <a:bodyPr anchor="ctr"/>
          <a:lstStyle/>
          <a:p>
            <a:pPr algn="ctr"/>
            <a:r>
              <a:rPr dirty="0">
                <a:solidFill>
                  <a:srgbClr val="F2F2F2"/>
                </a:solidFill>
              </a:rPr>
              <a:t>Employee Hours by Quarter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FAA87-4399-A584-00A2-B9B15D760EC9}"/>
              </a:ext>
            </a:extLst>
          </p:cNvPr>
          <p:cNvSpPr txBox="1"/>
          <p:nvPr/>
        </p:nvSpPr>
        <p:spPr>
          <a:xfrm>
            <a:off x="3407568" y="6168628"/>
            <a:ext cx="5536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2F2F2"/>
                </a:solidFill>
              </a:rPr>
              <a:t>Report #3: Employee Hours 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rgbClr val="F2F2F2"/>
                </a:solidFill>
              </a:rPr>
              <a:t>Report 3 – </a:t>
            </a:r>
            <a:r>
              <a:rPr lang="en-US" dirty="0">
                <a:solidFill>
                  <a:srgbClr val="F2F2F2"/>
                </a:solidFill>
              </a:rPr>
              <a:t>Output Example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1839" y="1070918"/>
            <a:ext cx="4819134" cy="4744995"/>
          </a:xfrm>
          <a:prstGeom prst="rect">
            <a:avLst/>
          </a:prstGeom>
          <a:solidFill>
            <a:srgbClr val="7A1E3A"/>
          </a:solidFill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848613" y="5950025"/>
            <a:ext cx="344677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2F2F2"/>
                </a:solidFill>
              </a:rPr>
              <a:t>Output from </a:t>
            </a:r>
            <a:r>
              <a:rPr sz="1400" dirty="0">
                <a:solidFill>
                  <a:srgbClr val="F2F2F2"/>
                </a:solidFill>
              </a:rPr>
              <a:t>report_employee_hours.py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4BC951-B44F-D47A-8259-6EB77DF85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0" y="1386840"/>
            <a:ext cx="4137660" cy="40843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19303D-72BA-D06C-3904-9A0BC997B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9ED29-312B-5829-07A4-6E2B0BC8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472358"/>
            <a:ext cx="7991856" cy="969264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Report 4: Quarterly Sales Trends– How to Interpret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3D5455-63B0-9E40-A801-444C05C99B26}"/>
              </a:ext>
            </a:extLst>
          </p:cNvPr>
          <p:cNvSpPr/>
          <p:nvPr/>
        </p:nvSpPr>
        <p:spPr>
          <a:xfrm>
            <a:off x="576072" y="2690102"/>
            <a:ext cx="1685924" cy="1161707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2F2F2"/>
                </a:solidFill>
              </a:rPr>
              <a:t>Output 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9D2C5-9C08-C23D-F1F4-DF371552FC78}"/>
              </a:ext>
            </a:extLst>
          </p:cNvPr>
          <p:cNvSpPr txBox="1"/>
          <p:nvPr/>
        </p:nvSpPr>
        <p:spPr>
          <a:xfrm>
            <a:off x="2950678" y="1143375"/>
            <a:ext cx="5617250" cy="5416868"/>
          </a:xfrm>
          <a:prstGeom prst="rect">
            <a:avLst/>
          </a:prstGeom>
          <a:solidFill>
            <a:schemeClr val="tx2"/>
          </a:solidFill>
          <a:ln w="12700">
            <a:solidFill>
              <a:srgbClr val="7A1E3A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What the Output Shows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Each row lists a quarter, the total units sold across all wines, and the total revenue for that quarter.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This shows the winery’s overall sales volume and revenue patterns over time.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Key Calculations Used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chemeClr val="bg1"/>
                </a:solidFill>
              </a:rPr>
              <a:t>Total_Units_Sold </a:t>
            </a:r>
            <a:r>
              <a:rPr lang="en-US" sz="1300" dirty="0">
                <a:solidFill>
                  <a:schemeClr val="bg1"/>
                </a:solidFill>
              </a:rPr>
              <a:t>and </a:t>
            </a:r>
            <a:r>
              <a:rPr lang="en-US" sz="1300" i="1" dirty="0">
                <a:solidFill>
                  <a:schemeClr val="bg1"/>
                </a:solidFill>
              </a:rPr>
              <a:t>Total_Revenue </a:t>
            </a:r>
            <a:r>
              <a:rPr lang="en-US" sz="1300" dirty="0">
                <a:solidFill>
                  <a:schemeClr val="bg1"/>
                </a:solidFill>
              </a:rPr>
              <a:t>come from summing Quantity_Sold and calculating Quantity_Sold * Unit_Price.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Results are grouped at the quarter level only.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How to read it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Compare quarters to see which periods generate </a:t>
            </a:r>
            <a:r>
              <a:rPr lang="en-US" sz="1300" b="1" dirty="0">
                <a:solidFill>
                  <a:schemeClr val="bg1"/>
                </a:solidFill>
              </a:rPr>
              <a:t>higher or lower sales volumes.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Look for quarters with unusually strong or weak revenue to identify </a:t>
            </a:r>
            <a:r>
              <a:rPr lang="en-US" sz="1300" b="1" dirty="0">
                <a:solidFill>
                  <a:schemeClr val="bg1"/>
                </a:solidFill>
              </a:rPr>
              <a:t>seasonal shifts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Use quarter-over-quarter changes to spot </a:t>
            </a:r>
            <a:r>
              <a:rPr lang="en-US" sz="1300" b="1" dirty="0">
                <a:solidFill>
                  <a:schemeClr val="bg1"/>
                </a:solidFill>
              </a:rPr>
              <a:t>upward or downward sales trends.</a:t>
            </a:r>
            <a:endParaRPr lang="en-US" sz="1300" dirty="0">
              <a:solidFill>
                <a:schemeClr val="bg1"/>
              </a:solidFill>
            </a:endParaRP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Pair these trends with distribution or product insights (Reports 2 &amp; 3) to understand </a:t>
            </a:r>
            <a:r>
              <a:rPr lang="en-US" sz="1300" i="1" dirty="0">
                <a:solidFill>
                  <a:schemeClr val="bg1"/>
                </a:solidFill>
              </a:rPr>
              <a:t>why</a:t>
            </a:r>
            <a:r>
              <a:rPr lang="en-US" sz="1300" dirty="0">
                <a:solidFill>
                  <a:schemeClr val="bg1"/>
                </a:solidFill>
              </a:rPr>
              <a:t> changes occur.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Why this matters</a:t>
            </a:r>
          </a:p>
          <a:p>
            <a:pPr lvl="1">
              <a:spcBef>
                <a:spcPts val="600"/>
              </a:spcBef>
            </a:pPr>
            <a:r>
              <a:rPr lang="en-US" sz="1300" dirty="0">
                <a:solidFill>
                  <a:schemeClr val="bg1"/>
                </a:solidFill>
              </a:rPr>
              <a:t>This output helps track overall business performance, supports seasonal production planning, informs inventory decisions, and highlights periods of rising or slowing demand.</a:t>
            </a:r>
          </a:p>
        </p:txBody>
      </p:sp>
    </p:spTree>
    <p:extLst>
      <p:ext uri="{BB962C8B-B14F-4D97-AF65-F5344CB8AC3E}">
        <p14:creationId xmlns:p14="http://schemas.microsoft.com/office/powerpoint/2010/main" val="412846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675FFE-C85C-CADA-1719-06F4B6B29C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00151" y="445645"/>
            <a:ext cx="4512952" cy="5386065"/>
          </a:xfrm>
          <a:solidFill>
            <a:schemeClr val="bg2"/>
          </a:solidFill>
          <a:ln w="25400">
            <a:solidFill>
              <a:srgbClr val="7A1E3A"/>
            </a:solidFill>
          </a:ln>
        </p:spPr>
        <p:txBody>
          <a:bodyPr anchor="ctr">
            <a:normAutofit fontScale="92500"/>
          </a:bodyPr>
          <a:lstStyle/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b="1" dirty="0"/>
              <a:t>Goal 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/>
              <a:t>See how each wine performs quarterly, which products trend upward or slow down, and where sales patterns shift over time.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b="1" dirty="0"/>
              <a:t>Tables </a:t>
            </a:r>
          </a:p>
          <a:p>
            <a:pPr marL="171450" lvl="1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/>
              <a:t>Shipment → Shipment_Detail → Product → Distributor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b="1" dirty="0"/>
              <a:t>Fields </a:t>
            </a:r>
          </a:p>
          <a:p>
            <a:pPr marL="171450" lvl="1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/>
              <a:t>Wine_Type, Quantity, Unit_Price, Distributor_Name, Quarter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b="1" dirty="0"/>
              <a:t>Approach </a:t>
            </a:r>
          </a:p>
          <a:p>
            <a:pPr lvl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Sum quantity and revenue</a:t>
            </a:r>
          </a:p>
          <a:p>
            <a:pPr lvl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Group results by wine type, distributor, and quarter</a:t>
            </a:r>
          </a:p>
          <a:p>
            <a:pPr lvl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Compare quarter-to-quarter changes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b="1" dirty="0"/>
              <a:t>Business reason 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/>
              <a:t>Support production scheduling, seasonal planning, distributor coordination, and identification of rising or lagging wines.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B4974B-F10C-A4B5-6037-ACF2D4CAD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0897" y="3008064"/>
            <a:ext cx="3697407" cy="2823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911A32-2827-4679-CAC7-801C3181FF05}"/>
              </a:ext>
            </a:extLst>
          </p:cNvPr>
          <p:cNvSpPr txBox="1"/>
          <p:nvPr/>
        </p:nvSpPr>
        <p:spPr>
          <a:xfrm>
            <a:off x="4730688" y="6104578"/>
            <a:ext cx="4082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2F2F2"/>
                </a:solidFill>
              </a:rPr>
              <a:t>Report #4: Quarterly Sales Summary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F2818F-F1F9-D1CC-E7A0-8D245D8A6C9E}"/>
              </a:ext>
            </a:extLst>
          </p:cNvPr>
          <p:cNvSpPr/>
          <p:nvPr/>
        </p:nvSpPr>
        <p:spPr>
          <a:xfrm>
            <a:off x="330897" y="445645"/>
            <a:ext cx="3697406" cy="1161288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2F2F2"/>
                </a:solidFill>
              </a:rPr>
              <a:t>Quarterly Sales Trends</a:t>
            </a:r>
          </a:p>
        </p:txBody>
      </p:sp>
    </p:spTree>
    <p:extLst>
      <p:ext uri="{BB962C8B-B14F-4D97-AF65-F5344CB8AC3E}">
        <p14:creationId xmlns:p14="http://schemas.microsoft.com/office/powerpoint/2010/main" val="156188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E235CD-85A9-A8EE-9F6F-78D811F3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E784-F124-B3A7-EDB8-7D1D60A4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rgbClr val="F2F2F2"/>
                </a:solidFill>
              </a:rPr>
              <a:t>Report </a:t>
            </a:r>
            <a:r>
              <a:rPr lang="en-US" dirty="0">
                <a:solidFill>
                  <a:srgbClr val="F2F2F2"/>
                </a:solidFill>
              </a:rPr>
              <a:t>4</a:t>
            </a:r>
            <a:r>
              <a:rPr dirty="0">
                <a:solidFill>
                  <a:srgbClr val="F2F2F2"/>
                </a:solidFill>
              </a:rPr>
              <a:t> – </a:t>
            </a:r>
            <a:r>
              <a:rPr lang="en-US" dirty="0">
                <a:solidFill>
                  <a:srgbClr val="F2F2F2"/>
                </a:solidFill>
              </a:rPr>
              <a:t>Output Example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BC864E-5718-D8D4-CA62-7B8A44E5265B}"/>
              </a:ext>
            </a:extLst>
          </p:cNvPr>
          <p:cNvSpPr/>
          <p:nvPr/>
        </p:nvSpPr>
        <p:spPr>
          <a:xfrm>
            <a:off x="1252150" y="1606378"/>
            <a:ext cx="6532607" cy="3608173"/>
          </a:xfrm>
          <a:prstGeom prst="rect">
            <a:avLst/>
          </a:prstGeom>
          <a:solidFill>
            <a:srgbClr val="7A1E3A"/>
          </a:solidFill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3EFE3-90FC-B0B2-62C5-F083C198751C}"/>
              </a:ext>
            </a:extLst>
          </p:cNvPr>
          <p:cNvSpPr txBox="1"/>
          <p:nvPr/>
        </p:nvSpPr>
        <p:spPr>
          <a:xfrm>
            <a:off x="2903114" y="5852160"/>
            <a:ext cx="333777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2F2F2"/>
                </a:solidFill>
              </a:rPr>
              <a:t>Output </a:t>
            </a:r>
            <a:r>
              <a:rPr sz="1400" dirty="0">
                <a:solidFill>
                  <a:srgbClr val="F2F2F2"/>
                </a:solidFill>
              </a:rPr>
              <a:t>from report_</a:t>
            </a:r>
            <a:r>
              <a:rPr lang="en-US" sz="1400" dirty="0">
                <a:solidFill>
                  <a:srgbClr val="F2F2F2"/>
                </a:solidFill>
              </a:rPr>
              <a:t>quarterly_sales</a:t>
            </a:r>
            <a:r>
              <a:rPr sz="1400" dirty="0">
                <a:solidFill>
                  <a:srgbClr val="F2F2F2"/>
                </a:solidFill>
              </a:rPr>
              <a:t>.py</a:t>
            </a:r>
          </a:p>
        </p:txBody>
      </p:sp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A27EAEC-316C-9E0E-4C18-B93AF001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17" y="2119112"/>
            <a:ext cx="5352365" cy="261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0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D35A4-C719-5DD0-3D01-546E69F48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7F327-DF8F-59EA-B379-2EF0DD9E5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472358"/>
            <a:ext cx="7991856" cy="969264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How the Python Script Works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902757-A13F-4185-6ED8-3FCFC92F1B19}"/>
              </a:ext>
            </a:extLst>
          </p:cNvPr>
          <p:cNvSpPr/>
          <p:nvPr/>
        </p:nvSpPr>
        <p:spPr>
          <a:xfrm>
            <a:off x="576072" y="2690102"/>
            <a:ext cx="1685924" cy="1161707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2F2F2"/>
                </a:solidFill>
              </a:rPr>
              <a:t>Script 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B5B6B9-6DC4-DE73-7355-1B5E3C46FEC1}"/>
              </a:ext>
            </a:extLst>
          </p:cNvPr>
          <p:cNvSpPr txBox="1"/>
          <p:nvPr/>
        </p:nvSpPr>
        <p:spPr>
          <a:xfrm>
            <a:off x="3206628" y="1948994"/>
            <a:ext cx="5361300" cy="3805629"/>
          </a:xfrm>
          <a:prstGeom prst="rect">
            <a:avLst/>
          </a:prstGeom>
          <a:solidFill>
            <a:schemeClr val="tx2"/>
          </a:solidFill>
          <a:ln w="12700">
            <a:solidFill>
              <a:srgbClr val="7A1E3A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What the Script Does:</a:t>
            </a:r>
          </a:p>
          <a:p>
            <a:pPr marL="285750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Connects to the Bacchus Winery MYSQL database</a:t>
            </a:r>
          </a:p>
          <a:p>
            <a:pPr marL="285750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Runs a SQL query for the specific report</a:t>
            </a:r>
          </a:p>
          <a:p>
            <a:pPr marL="285750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Retrieves the results returned by the database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How the Output Is Generated:</a:t>
            </a:r>
          </a:p>
          <a:p>
            <a:pPr marL="285750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Formats each row so it prints clearly in the terminal</a:t>
            </a:r>
          </a:p>
          <a:p>
            <a:pPr marL="285750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Applies grouping or summaries when needed (totals, revenue, or quarter filters)</a:t>
            </a:r>
          </a:p>
          <a:p>
            <a:pPr marL="285750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Displays the final results directly in the console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Why This Matters:</a:t>
            </a:r>
          </a:p>
          <a:p>
            <a:pPr marL="285750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Shows how the data from the ERD is used in each report</a:t>
            </a:r>
          </a:p>
          <a:p>
            <a:pPr marL="285750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Ensures all outputs come from the same consistent SQL logic</a:t>
            </a:r>
          </a:p>
          <a:p>
            <a:pPr marL="285750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Connects the terminal results directly to winery business insights</a:t>
            </a:r>
          </a:p>
        </p:txBody>
      </p:sp>
    </p:spTree>
    <p:extLst>
      <p:ext uri="{BB962C8B-B14F-4D97-AF65-F5344CB8AC3E}">
        <p14:creationId xmlns:p14="http://schemas.microsoft.com/office/powerpoint/2010/main" val="214059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56A6-F7F7-EAD7-E105-9CCF621B7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Python Script Flow Overview</a:t>
            </a:r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8C989DD4-262A-05B1-8E69-5E4BD599F592}"/>
              </a:ext>
            </a:extLst>
          </p:cNvPr>
          <p:cNvSpPr/>
          <p:nvPr/>
        </p:nvSpPr>
        <p:spPr>
          <a:xfrm>
            <a:off x="883024" y="1325717"/>
            <a:ext cx="1695944" cy="969264"/>
          </a:xfrm>
          <a:prstGeom prst="flowChartTerminator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3B2D0B94-9378-75F7-C626-3A39CE60DCB3}"/>
              </a:ext>
            </a:extLst>
          </p:cNvPr>
          <p:cNvSpPr/>
          <p:nvPr/>
        </p:nvSpPr>
        <p:spPr>
          <a:xfrm>
            <a:off x="3534032" y="1325717"/>
            <a:ext cx="2075935" cy="969264"/>
          </a:xfrm>
          <a:prstGeom prst="flowChartProcess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 to Database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30852466-317D-7DBE-9388-04BE9BAAA1DC}"/>
              </a:ext>
            </a:extLst>
          </p:cNvPr>
          <p:cNvSpPr/>
          <p:nvPr/>
        </p:nvSpPr>
        <p:spPr>
          <a:xfrm>
            <a:off x="6375036" y="1325717"/>
            <a:ext cx="2075935" cy="969264"/>
          </a:xfrm>
          <a:prstGeom prst="flowChartProcess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SQL Query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D2516742-EE71-BFE5-B688-9222A71414E8}"/>
              </a:ext>
            </a:extLst>
          </p:cNvPr>
          <p:cNvSpPr/>
          <p:nvPr/>
        </p:nvSpPr>
        <p:spPr>
          <a:xfrm>
            <a:off x="6375036" y="2944368"/>
            <a:ext cx="2075935" cy="969264"/>
          </a:xfrm>
          <a:prstGeom prst="flowChartProcess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Results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C4B14404-FB30-C1D7-4C89-80B732443595}"/>
              </a:ext>
            </a:extLst>
          </p:cNvPr>
          <p:cNvSpPr/>
          <p:nvPr/>
        </p:nvSpPr>
        <p:spPr>
          <a:xfrm>
            <a:off x="3534032" y="2944368"/>
            <a:ext cx="2075935" cy="969264"/>
          </a:xfrm>
          <a:prstGeom prst="flowChartProcess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Apply Grouping / Summaries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05FFC8E-D7C3-F5D3-775E-8A5EA8116CCD}"/>
              </a:ext>
            </a:extLst>
          </p:cNvPr>
          <p:cNvSpPr/>
          <p:nvPr/>
        </p:nvSpPr>
        <p:spPr>
          <a:xfrm>
            <a:off x="693029" y="2944368"/>
            <a:ext cx="2075935" cy="969264"/>
          </a:xfrm>
          <a:prstGeom prst="flowChartProcess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Format Output for Terminal</a:t>
            </a: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3CBE435E-6FA0-FFD6-8511-6D0B2B169D06}"/>
              </a:ext>
            </a:extLst>
          </p:cNvPr>
          <p:cNvSpPr/>
          <p:nvPr/>
        </p:nvSpPr>
        <p:spPr>
          <a:xfrm>
            <a:off x="693029" y="4563019"/>
            <a:ext cx="2075935" cy="969264"/>
          </a:xfrm>
          <a:prstGeom prst="flowChartProcess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 </a:t>
            </a:r>
          </a:p>
          <a:p>
            <a:pPr algn="ctr"/>
            <a:r>
              <a:rPr lang="en-US" dirty="0"/>
              <a:t>Final Output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3BC6681D-2E8D-3CDF-09A2-D9B2A8322F85}"/>
              </a:ext>
            </a:extLst>
          </p:cNvPr>
          <p:cNvSpPr/>
          <p:nvPr/>
        </p:nvSpPr>
        <p:spPr>
          <a:xfrm>
            <a:off x="3724027" y="4563019"/>
            <a:ext cx="1695944" cy="969264"/>
          </a:xfrm>
          <a:prstGeom prst="flowChartTerminator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13B285-ADDE-47C6-4712-2804DC27E7E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578968" y="1810349"/>
            <a:ext cx="955064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1D4A3-BBE6-0B06-8B24-08996F18451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5609967" y="1810349"/>
            <a:ext cx="765069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3E8E33-652B-1793-6C23-8813A97077E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413004" y="2294981"/>
            <a:ext cx="0" cy="64938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9EB92A-1FA6-9E6A-164C-EFD44BA30564}"/>
              </a:ext>
            </a:extLst>
          </p:cNvPr>
          <p:cNvCxnSpPr>
            <a:stCxn id="7" idx="1"/>
            <a:endCxn id="8" idx="3"/>
          </p:cNvCxnSpPr>
          <p:nvPr/>
        </p:nvCxnSpPr>
        <p:spPr>
          <a:xfrm flipH="1">
            <a:off x="5609967" y="3429000"/>
            <a:ext cx="765069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F7C879-CB7C-A3F1-6040-06FF931EE079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2768964" y="3429000"/>
            <a:ext cx="765068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45D660-3E7C-F179-4A3E-6174DCD66E3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730997" y="3913632"/>
            <a:ext cx="0" cy="64938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F0D29B-902F-1E51-0CA4-B2F3FC4AEBA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768964" y="5047651"/>
            <a:ext cx="955063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28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field of trees with a building in the background&#10;&#10;AI-generated content may be incorrect.">
            <a:extLst>
              <a:ext uri="{FF2B5EF4-FFF2-40B4-BE49-F238E27FC236}">
                <a16:creationId xmlns:a16="http://schemas.microsoft.com/office/drawing/2014/main" id="{6F60D95C-6543-0FA5-D868-335E2CCC6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1805" y="3626904"/>
            <a:ext cx="8888628" cy="314085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0347CF-7369-ECE0-90A8-DE1F4F7FE930}"/>
              </a:ext>
            </a:extLst>
          </p:cNvPr>
          <p:cNvSpPr/>
          <p:nvPr/>
        </p:nvSpPr>
        <p:spPr>
          <a:xfrm>
            <a:off x="255373" y="1230532"/>
            <a:ext cx="2215214" cy="1161288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2F2F2"/>
                </a:solidFill>
              </a:rPr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2793207" y="249105"/>
            <a:ext cx="6095420" cy="5319673"/>
          </a:xfrm>
          <a:gradFill>
            <a:gsLst>
              <a:gs pos="1000">
                <a:srgbClr val="7A1E3A"/>
              </a:gs>
              <a:gs pos="61000">
                <a:srgbClr val="7A1E3A">
                  <a:alpha val="75000"/>
                </a:srgbClr>
              </a:gs>
              <a:gs pos="0">
                <a:srgbClr val="7A1E3A">
                  <a:alpha val="0"/>
                </a:srgbClr>
              </a:gs>
            </a:gsLst>
            <a:lin ang="5400000" scaled="1"/>
          </a:gradFill>
          <a:ln w="12700">
            <a:solidFill>
              <a:schemeClr val="bg2"/>
            </a:solidFill>
          </a:ln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300" b="1" dirty="0">
                <a:solidFill>
                  <a:schemeClr val="bg2"/>
                </a:solidFill>
              </a:rPr>
              <a:t>Late Delivery Definition</a:t>
            </a:r>
          </a:p>
          <a:p>
            <a:pPr marL="171450" lvl="1" indent="0">
              <a:buNone/>
            </a:pPr>
            <a:r>
              <a:rPr lang="en-US" sz="1300" dirty="0">
                <a:solidFill>
                  <a:schemeClr val="bg2"/>
                </a:solidFill>
              </a:rPr>
              <a:t>Actual_Delivery is considered late if it occurs after </a:t>
            </a:r>
            <a:r>
              <a:rPr lang="en-US" sz="1300" dirty="0" err="1">
                <a:solidFill>
                  <a:schemeClr val="bg2"/>
                </a:solidFill>
              </a:rPr>
              <a:t>Expected_Delivery</a:t>
            </a:r>
            <a:r>
              <a:rPr lang="en-US" sz="1300" dirty="0">
                <a:solidFill>
                  <a:schemeClr val="bg2"/>
                </a:solidFill>
              </a:rPr>
              <a:t>.</a:t>
            </a:r>
            <a:br>
              <a:rPr lang="en-US" sz="1300" dirty="0">
                <a:solidFill>
                  <a:schemeClr val="bg2"/>
                </a:solidFill>
              </a:rPr>
            </a:br>
            <a:r>
              <a:rPr lang="en-US" sz="1300" i="1" dirty="0">
                <a:solidFill>
                  <a:schemeClr val="bg2"/>
                </a:solidFill>
              </a:rPr>
              <a:t>This defines the rule used to judge supplier timeliness.</a:t>
            </a:r>
            <a:endParaRPr lang="en-US" sz="13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1300" b="1" dirty="0">
                <a:solidFill>
                  <a:schemeClr val="bg2"/>
                </a:solidFill>
              </a:rPr>
              <a:t>Unit_Price Interpretation</a:t>
            </a:r>
          </a:p>
          <a:p>
            <a:pPr marL="171450" lvl="1" indent="0">
              <a:buNone/>
            </a:pPr>
            <a:r>
              <a:rPr lang="en-US" sz="1300" dirty="0">
                <a:solidFill>
                  <a:schemeClr val="bg2"/>
                </a:solidFill>
              </a:rPr>
              <a:t>Unit_Price in Shipment_Detail is treated as the selling price because cost data is not available.</a:t>
            </a:r>
            <a:br>
              <a:rPr lang="en-US" sz="1300" dirty="0">
                <a:solidFill>
                  <a:schemeClr val="bg2"/>
                </a:solidFill>
              </a:rPr>
            </a:br>
            <a:r>
              <a:rPr lang="en-US" sz="1300" i="1" dirty="0">
                <a:solidFill>
                  <a:schemeClr val="bg2"/>
                </a:solidFill>
              </a:rPr>
              <a:t>This affects all revenue calculations.</a:t>
            </a:r>
            <a:endParaRPr lang="en-US" sz="13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1300" b="1" dirty="0">
                <a:solidFill>
                  <a:schemeClr val="bg2"/>
                </a:solidFill>
              </a:rPr>
              <a:t>Quarterly Scope</a:t>
            </a:r>
          </a:p>
          <a:p>
            <a:pPr marL="171450" lvl="1" indent="0">
              <a:buNone/>
            </a:pPr>
            <a:r>
              <a:rPr lang="en-US" sz="1300" dirty="0">
                <a:solidFill>
                  <a:schemeClr val="bg2"/>
                </a:solidFill>
              </a:rPr>
              <a:t>The “last four quarters” refer to the quarters contained in the dataset, not the current calendar year.</a:t>
            </a:r>
            <a:br>
              <a:rPr lang="en-US" sz="1300" dirty="0">
                <a:solidFill>
                  <a:schemeClr val="bg2"/>
                </a:solidFill>
              </a:rPr>
            </a:br>
            <a:r>
              <a:rPr lang="en-US" sz="1300" i="1" dirty="0">
                <a:solidFill>
                  <a:schemeClr val="bg2"/>
                </a:solidFill>
              </a:rPr>
              <a:t>This prevents confusion when interpreting date ranges.</a:t>
            </a:r>
            <a:endParaRPr lang="en-US" sz="13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1300" b="1" dirty="0">
                <a:solidFill>
                  <a:schemeClr val="bg2"/>
                </a:solidFill>
              </a:rPr>
              <a:t>Data Completeness</a:t>
            </a:r>
          </a:p>
          <a:p>
            <a:pPr marL="171450" lvl="1" indent="0">
              <a:buNone/>
            </a:pPr>
            <a:r>
              <a:rPr lang="en-US" sz="1300" dirty="0">
                <a:solidFill>
                  <a:schemeClr val="bg2"/>
                </a:solidFill>
              </a:rPr>
              <a:t>Distributors are assumed to sell all SKUs they receive, and Employee_Hour records are assumed complete.</a:t>
            </a:r>
            <a:br>
              <a:rPr lang="en-US" sz="1300" dirty="0">
                <a:solidFill>
                  <a:schemeClr val="bg2"/>
                </a:solidFill>
              </a:rPr>
            </a:br>
            <a:r>
              <a:rPr lang="en-US" sz="1300" i="1" dirty="0">
                <a:solidFill>
                  <a:schemeClr val="bg2"/>
                </a:solidFill>
              </a:rPr>
              <a:t>This avoids issues caused by partial shipments or missing time entries.</a:t>
            </a:r>
            <a:endParaRPr lang="en-US" sz="13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1300" b="1" dirty="0">
                <a:solidFill>
                  <a:schemeClr val="bg2"/>
                </a:solidFill>
              </a:rPr>
              <a:t>ERD Structure</a:t>
            </a:r>
          </a:p>
          <a:p>
            <a:pPr marL="171450" lvl="1" indent="0">
              <a:buNone/>
            </a:pPr>
            <a:r>
              <a:rPr lang="en-US" sz="1300" dirty="0">
                <a:solidFill>
                  <a:schemeClr val="bg2"/>
                </a:solidFill>
              </a:rPr>
              <a:t>The ERD is maintained in 3NF, and reorder levels are optional.</a:t>
            </a:r>
            <a:br>
              <a:rPr lang="en-US" sz="1300" dirty="0">
                <a:solidFill>
                  <a:schemeClr val="bg2"/>
                </a:solidFill>
              </a:rPr>
            </a:br>
            <a:r>
              <a:rPr lang="en-US" sz="1300" i="1" dirty="0">
                <a:solidFill>
                  <a:schemeClr val="bg2"/>
                </a:solidFill>
              </a:rPr>
              <a:t>This clarifies the database design and why certain fields may not appear.</a:t>
            </a:r>
            <a:endParaRPr lang="en-US" sz="13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2F2F2"/>
                </a:solidFill>
              </a:rPr>
              <a:t>Group Introduction</a:t>
            </a:r>
            <a:endParaRPr sz="2400" dirty="0">
              <a:solidFill>
                <a:srgbClr val="F2F2F2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302D848-C925-08CC-772D-CBD3003CE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177855"/>
              </p:ext>
            </p:extLst>
          </p:nvPr>
        </p:nvGraphicFramePr>
        <p:xfrm>
          <a:off x="3754921" y="1269991"/>
          <a:ext cx="4635318" cy="117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5318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737126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DJon Harris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Scott Johnson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Asher Smithson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Jackson Webster (partial)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A6A956-1942-BDC7-E192-060133C779D9}"/>
              </a:ext>
            </a:extLst>
          </p:cNvPr>
          <p:cNvSpPr/>
          <p:nvPr/>
        </p:nvSpPr>
        <p:spPr>
          <a:xfrm>
            <a:off x="984420" y="1280426"/>
            <a:ext cx="2060489" cy="1161707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2F2F2"/>
                </a:solidFill>
              </a:rPr>
              <a:t>Team</a:t>
            </a:r>
          </a:p>
          <a:p>
            <a:pPr algn="ctr"/>
            <a:r>
              <a:rPr lang="en-US" sz="2400" dirty="0">
                <a:solidFill>
                  <a:srgbClr val="F2F2F2"/>
                </a:solidFill>
              </a:rPr>
              <a:t>Members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C30A6B-598B-8DF7-40CF-A626C05B342C}"/>
              </a:ext>
            </a:extLst>
          </p:cNvPr>
          <p:cNvSpPr/>
          <p:nvPr/>
        </p:nvSpPr>
        <p:spPr>
          <a:xfrm>
            <a:off x="984420" y="2968332"/>
            <a:ext cx="2060490" cy="1161707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2F2F2"/>
                </a:solidFill>
              </a:rPr>
              <a:t>Workflow</a:t>
            </a:r>
          </a:p>
          <a:p>
            <a:pPr algn="ctr"/>
            <a:r>
              <a:rPr lang="en-US" sz="2400" dirty="0">
                <a:solidFill>
                  <a:srgbClr val="F2F2F2"/>
                </a:solidFill>
              </a:rPr>
              <a:t>Summary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900B77-B498-2D58-E16E-D195E0BD44F0}"/>
              </a:ext>
            </a:extLst>
          </p:cNvPr>
          <p:cNvSpPr/>
          <p:nvPr/>
        </p:nvSpPr>
        <p:spPr>
          <a:xfrm>
            <a:off x="984419" y="4656238"/>
            <a:ext cx="2060490" cy="1161707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2F2F2"/>
                </a:solidFill>
              </a:rPr>
              <a:t>Work</a:t>
            </a:r>
          </a:p>
          <a:p>
            <a:pPr algn="ctr"/>
            <a:r>
              <a:rPr lang="en-US" sz="2400" dirty="0">
                <a:solidFill>
                  <a:srgbClr val="F2F2F2"/>
                </a:solidFill>
              </a:rPr>
              <a:t>Contribution</a:t>
            </a:r>
          </a:p>
          <a:p>
            <a:pPr algn="ctr"/>
            <a:r>
              <a:rPr lang="en-US" sz="2400" dirty="0">
                <a:solidFill>
                  <a:srgbClr val="F2F2F2"/>
                </a:solidFill>
              </a:rPr>
              <a:t>Summary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318588AF-DBF3-5812-4CC8-00D799B43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6473001"/>
              </p:ext>
            </p:extLst>
          </p:nvPr>
        </p:nvGraphicFramePr>
        <p:xfrm>
          <a:off x="3754921" y="2842260"/>
          <a:ext cx="4635318" cy="117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5318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753971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Workflow structured in weekly stages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Communication set up early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Shared workspace used throughout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Weekly alignment maintained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C797596-801D-3C05-3816-6F0B9C03B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7831980"/>
              </p:ext>
            </p:extLst>
          </p:nvPr>
        </p:nvGraphicFramePr>
        <p:xfrm>
          <a:off x="3754921" y="4795131"/>
          <a:ext cx="4635318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5318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Most tasks completed individually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Work merged into the final submission</a:t>
                      </a:r>
                    </a:p>
                    <a:p>
                      <a:pPr marL="285750" indent="-285750"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Shared outline shaped the final deliverable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41A9810-B578-8C18-9EA2-979A7B37C752}"/>
              </a:ext>
            </a:extLst>
          </p:cNvPr>
          <p:cNvSpPr txBox="1"/>
          <p:nvPr/>
        </p:nvSpPr>
        <p:spPr>
          <a:xfrm>
            <a:off x="2742433" y="679784"/>
            <a:ext cx="36591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F2F2F2"/>
                </a:solidFill>
              </a:rPr>
              <a:t>Group: Bacchus Winery Case Study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E79EAD-26B7-C0E8-E765-5D0B4BC34AC4}"/>
              </a:ext>
            </a:extLst>
          </p:cNvPr>
          <p:cNvSpPr/>
          <p:nvPr/>
        </p:nvSpPr>
        <p:spPr>
          <a:xfrm>
            <a:off x="400050" y="539349"/>
            <a:ext cx="1688069" cy="1161288"/>
          </a:xfrm>
          <a:prstGeom prst="roundRect">
            <a:avLst/>
          </a:prstGeom>
          <a:solidFill>
            <a:srgbClr val="7A1E3A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2F2F2"/>
                </a:solidFill>
              </a:rPr>
              <a:t>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FC4B5D-A231-C8A2-C832-55010BCBD071}"/>
              </a:ext>
            </a:extLst>
          </p:cNvPr>
          <p:cNvSpPr/>
          <p:nvPr/>
        </p:nvSpPr>
        <p:spPr>
          <a:xfrm>
            <a:off x="2331006" y="539350"/>
            <a:ext cx="6429375" cy="2250284"/>
          </a:xfrm>
          <a:prstGeom prst="rect">
            <a:avLst/>
          </a:prstGeom>
          <a:solidFill>
            <a:schemeClr val="bg2"/>
          </a:solidFill>
          <a:ln>
            <a:solidFill>
              <a:srgbClr val="7A1E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The ERD provides the structure needed to evaluate supplier reliability, product movement, and staffing trends.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The four reports reveal patterns in delivery timing, wine distribution performance, quarterly sales changes, and employee workload.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These insights support stronger planning across production, distribution, and resource management.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783E6C-E66C-D722-F652-85CEF309E916}"/>
              </a:ext>
            </a:extLst>
          </p:cNvPr>
          <p:cNvSpPr/>
          <p:nvPr/>
        </p:nvSpPr>
        <p:spPr>
          <a:xfrm>
            <a:off x="400050" y="3300416"/>
            <a:ext cx="1688069" cy="1161288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2F2F2"/>
                </a:solidFill>
              </a:rPr>
              <a:t>Next 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C8BDD-244C-11E4-BF05-7352F611499D}"/>
              </a:ext>
            </a:extLst>
          </p:cNvPr>
          <p:cNvSpPr/>
          <p:nvPr/>
        </p:nvSpPr>
        <p:spPr>
          <a:xfrm>
            <a:off x="2331005" y="3300416"/>
            <a:ext cx="6429375" cy="3018234"/>
          </a:xfrm>
          <a:prstGeom prst="rect">
            <a:avLst/>
          </a:prstGeom>
          <a:solidFill>
            <a:schemeClr val="bg2"/>
          </a:solidFill>
          <a:ln>
            <a:solidFill>
              <a:srgbClr val="7A1E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Review supplier performance monthly to stay ahead of delivery issues.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Adjust production or distributor strategy based on wine sales and quarterly trends.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Revisit staffing distribution each quarter to prevent overload and maintain workflow balance.</a:t>
            </a:r>
          </a:p>
          <a:p>
            <a:pPr marL="285750" indent="-28575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Continue refining the reporting process as new data becomes available.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FED10-4001-60A5-7A8B-03063B2E09F2}"/>
              </a:ext>
            </a:extLst>
          </p:cNvPr>
          <p:cNvSpPr txBox="1"/>
          <p:nvPr/>
        </p:nvSpPr>
        <p:spPr>
          <a:xfrm>
            <a:off x="732234" y="2598003"/>
            <a:ext cx="7679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2F2F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7849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F899A-8503-9C9B-294A-25112FD1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EBA8-C783-B1B9-618E-3E68980E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2400" dirty="0">
                <a:solidFill>
                  <a:srgbClr val="F2F2F2"/>
                </a:solidFill>
              </a:rPr>
              <a:t>Case Study Overview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0B3D63F-FFD8-4B49-15AA-F7755113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79883" y="1084798"/>
          <a:ext cx="599559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591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73712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Modernize how operational activity is tracked so decisions can be made with clearer, more accurate information.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E2FF6D-647B-398E-94B8-1D78720A5641}"/>
              </a:ext>
            </a:extLst>
          </p:cNvPr>
          <p:cNvSpPr/>
          <p:nvPr/>
        </p:nvSpPr>
        <p:spPr>
          <a:xfrm>
            <a:off x="468526" y="1005945"/>
            <a:ext cx="1685924" cy="1161707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2F2F2"/>
                </a:solidFill>
              </a:rPr>
              <a:t>Goal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7381DBC-0773-F0A8-7598-E0EC9A690F2B}"/>
              </a:ext>
            </a:extLst>
          </p:cNvPr>
          <p:cNvSpPr/>
          <p:nvPr/>
        </p:nvSpPr>
        <p:spPr>
          <a:xfrm>
            <a:off x="468526" y="2747471"/>
            <a:ext cx="1685924" cy="1161707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2F2F2"/>
                </a:solidFill>
              </a:rPr>
              <a:t>Visibility Needed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CCCE79-1430-2C39-248B-518F6B6D9EBE}"/>
              </a:ext>
            </a:extLst>
          </p:cNvPr>
          <p:cNvSpPr/>
          <p:nvPr/>
        </p:nvSpPr>
        <p:spPr>
          <a:xfrm>
            <a:off x="468526" y="4488997"/>
            <a:ext cx="1685924" cy="1161707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2F2F2"/>
                </a:solidFill>
              </a:rPr>
              <a:t>Expected Outcome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B338380E-5ED2-9176-B8D0-B5BD930AEF0A}"/>
              </a:ext>
            </a:extLst>
          </p:cNvPr>
          <p:cNvGraphicFramePr>
            <a:graphicFrameLocks/>
          </p:cNvGraphicFramePr>
          <p:nvPr/>
        </p:nvGraphicFramePr>
        <p:xfrm>
          <a:off x="2679883" y="2825864"/>
          <a:ext cx="599559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591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753971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Gain clearer insight into supplier deliveries, distributor activity, wine movement, and how employee hours are being used.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B304594D-794B-0C57-8AF0-9C908D3D75A0}"/>
              </a:ext>
            </a:extLst>
          </p:cNvPr>
          <p:cNvGraphicFramePr>
            <a:graphicFrameLocks/>
          </p:cNvGraphicFramePr>
          <p:nvPr/>
        </p:nvGraphicFramePr>
        <p:xfrm>
          <a:off x="2679882" y="4566930"/>
          <a:ext cx="599559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591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633203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Enable more accurate planning for production, staffing, and marketing through consistent, reliable data.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764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rgbClr val="F2F2F2"/>
                </a:solidFill>
              </a:rPr>
              <a:t>Finalized ERD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1929" y="1251560"/>
            <a:ext cx="5543550" cy="4507992"/>
          </a:xfrm>
          <a:prstGeom prst="rect">
            <a:avLst/>
          </a:prstGeom>
          <a:solidFill>
            <a:srgbClr val="7A1E3A"/>
          </a:solidFill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5907271" y="6571229"/>
            <a:ext cx="2709396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rgbClr val="F2F2F2"/>
                </a:solidFill>
              </a:rPr>
              <a:t>ERD created using Visual Paradigm Online</a:t>
            </a:r>
            <a:endParaRPr sz="1000" dirty="0">
              <a:solidFill>
                <a:schemeClr val="bg2"/>
              </a:solidFill>
            </a:endParaRPr>
          </a:p>
        </p:txBody>
      </p:sp>
      <p:pic>
        <p:nvPicPr>
          <p:cNvPr id="6" name="Picture 5" descr="A diagram of a supply chain&#10;&#10;AI-generated content may be incorrect.">
            <a:extLst>
              <a:ext uri="{FF2B5EF4-FFF2-40B4-BE49-F238E27FC236}">
                <a16:creationId xmlns:a16="http://schemas.microsoft.com/office/drawing/2014/main" id="{856398C8-B66A-ABB6-294E-0DAD9870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56" y="1495048"/>
            <a:ext cx="5056696" cy="4023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36C29-DF89-2A32-C262-202F446A3307}"/>
              </a:ext>
            </a:extLst>
          </p:cNvPr>
          <p:cNvSpPr txBox="1"/>
          <p:nvPr/>
        </p:nvSpPr>
        <p:spPr>
          <a:xfrm>
            <a:off x="6458465" y="2475088"/>
            <a:ext cx="2281881" cy="2062103"/>
          </a:xfrm>
          <a:prstGeom prst="rect">
            <a:avLst/>
          </a:prstGeom>
          <a:solidFill>
            <a:schemeClr val="bg2"/>
          </a:solidFill>
          <a:ln w="19050">
            <a:solidFill>
              <a:srgbClr val="7A1E3A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This ERD shows how suppliers, shipments, products, distributors, and employee hours connect, providing the structure </a:t>
            </a:r>
            <a:r>
              <a:rPr lang="en-US" sz="1600" dirty="0"/>
              <a:t>needed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</a:rPr>
              <a:t> to generate all four reports.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4D523-B97F-7241-385E-4BBE6C9D7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11C4F-6450-B32D-2E49-F120EC3FA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472358"/>
            <a:ext cx="7991856" cy="969264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Report 1: Supplier Delivery Report– How to Interpret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3AFC90-5DDF-E0AC-8550-ACC779719F0A}"/>
              </a:ext>
            </a:extLst>
          </p:cNvPr>
          <p:cNvSpPr/>
          <p:nvPr/>
        </p:nvSpPr>
        <p:spPr>
          <a:xfrm>
            <a:off x="584885" y="1874260"/>
            <a:ext cx="1685924" cy="1161707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2F2F2"/>
                </a:solidFill>
              </a:rPr>
              <a:t>Output 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E3592-B0CA-E2A8-D9F1-3067D0A10A56}"/>
              </a:ext>
            </a:extLst>
          </p:cNvPr>
          <p:cNvSpPr txBox="1"/>
          <p:nvPr/>
        </p:nvSpPr>
        <p:spPr>
          <a:xfrm>
            <a:off x="2941865" y="1874260"/>
            <a:ext cx="5617250" cy="4139595"/>
          </a:xfrm>
          <a:prstGeom prst="rect">
            <a:avLst/>
          </a:prstGeom>
          <a:solidFill>
            <a:schemeClr val="tx2"/>
          </a:solidFill>
          <a:ln w="12700">
            <a:solidFill>
              <a:srgbClr val="7A1E3A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What the Output Shows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Each row lists a shipment with the supplier’s name, expected delivery date, actual delivery date, and delivery status.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Key Calculations Used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Early/Late Days = Actual_Delivery – Expected_Delivery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“Late” appears when Actual_Delivery &gt; Expected_Delivery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“On-time” appears when the dates match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How to read it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Look for patterns where suppliers repeatedly deliver late or early.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Identify which months show the highest delays.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Compare suppliers to see which ones consistently meet expectations.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Why this matters</a:t>
            </a:r>
          </a:p>
          <a:p>
            <a:pPr lvl="1">
              <a:spcBef>
                <a:spcPts val="600"/>
              </a:spcBef>
            </a:pPr>
            <a:r>
              <a:rPr lang="en-US" sz="1300" dirty="0">
                <a:solidFill>
                  <a:schemeClr val="bg1"/>
                </a:solidFill>
              </a:rPr>
              <a:t>This output helps determine supplier reliability, plan production timelines, and adjust ordering schedules.</a:t>
            </a:r>
          </a:p>
        </p:txBody>
      </p:sp>
    </p:spTree>
    <p:extLst>
      <p:ext uri="{BB962C8B-B14F-4D97-AF65-F5344CB8AC3E}">
        <p14:creationId xmlns:p14="http://schemas.microsoft.com/office/powerpoint/2010/main" val="352806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32628" y="5875520"/>
            <a:ext cx="8278747" cy="346615"/>
          </a:xfrm>
        </p:spPr>
        <p:txBody>
          <a:bodyPr>
            <a:normAutofit/>
          </a:bodyPr>
          <a:lstStyle/>
          <a:p>
            <a:pPr algn="ctr"/>
            <a:r>
              <a:rPr lang="en-US" sz="1400" dirty="0">
                <a:solidFill>
                  <a:srgbClr val="F2F2F2"/>
                </a:solidFill>
              </a:rPr>
              <a:t>Report #1: Supplier Delivery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E2C1B-5C2E-95A1-8BAE-38FEB5759894}"/>
              </a:ext>
            </a:extLst>
          </p:cNvPr>
          <p:cNvSpPr txBox="1"/>
          <p:nvPr/>
        </p:nvSpPr>
        <p:spPr>
          <a:xfrm>
            <a:off x="432622" y="520813"/>
            <a:ext cx="7991856" cy="969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2F2F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Supplier Delivery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E36E8-6FE2-2AA1-28DF-FE7BB8036414}"/>
              </a:ext>
            </a:extLst>
          </p:cNvPr>
          <p:cNvSpPr txBox="1"/>
          <p:nvPr/>
        </p:nvSpPr>
        <p:spPr>
          <a:xfrm>
            <a:off x="788772" y="1242792"/>
            <a:ext cx="7566451" cy="4372415"/>
          </a:xfrm>
          <a:prstGeom prst="rect">
            <a:avLst/>
          </a:prstGeom>
          <a:solidFill>
            <a:srgbClr val="7A1E3A"/>
          </a:solidFill>
          <a:ln w="22225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F2F2F2"/>
                </a:solidFill>
              </a:rPr>
              <a:t>Goal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F2F2F2"/>
                </a:solidFill>
              </a:rPr>
              <a:t>See how suppliers perform month-by-month, how often deliveries meet expected dates, and whether any patterns of early or late shipments emerge.</a:t>
            </a:r>
            <a:endParaRPr lang="en-US" sz="1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F2F2F2"/>
                </a:solidFill>
              </a:rPr>
              <a:t>Tables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F2F2F2"/>
                </a:solidFill>
              </a:rPr>
              <a:t>Supplier → Shipment</a:t>
            </a:r>
            <a:endParaRPr lang="en-US" sz="1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F2F2F2"/>
                </a:solidFill>
              </a:rPr>
              <a:t>Fields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F2F2F2"/>
                </a:solidFill>
              </a:rPr>
              <a:t>Supplier_Name, Expected_Delivery, Actual_Delivery, Delivery_Status, Shipment_Date</a:t>
            </a:r>
            <a:endParaRPr lang="en-US" sz="1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F2F2F2"/>
                </a:solidFill>
              </a:rPr>
              <a:t>Approach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F2F2F2"/>
                </a:solidFill>
              </a:rPr>
              <a:t>Calculate early or late delivery days, compare expected and actual dates, and summarize results by supplier and month.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F2F2F2"/>
                </a:solidFill>
              </a:rPr>
              <a:t>Business Reasons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F2F2F2"/>
                </a:solidFill>
              </a:rPr>
              <a:t>Identify unreliable suppliers, understand delays that impact production, and adjust ordering schedules or supplier choices as needed.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rgbClr val="F2F2F2"/>
                </a:solidFill>
              </a:rPr>
              <a:t>Report 1 – Output</a:t>
            </a:r>
            <a:r>
              <a:rPr lang="en-US" dirty="0">
                <a:solidFill>
                  <a:srgbClr val="F2F2F2"/>
                </a:solidFill>
              </a:rPr>
              <a:t> Example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599" y="1960605"/>
            <a:ext cx="7891849" cy="2924434"/>
          </a:xfrm>
          <a:prstGeom prst="rect">
            <a:avLst/>
          </a:prstGeom>
          <a:solidFill>
            <a:srgbClr val="7A1E3A"/>
          </a:solidFill>
          <a:ln w="25400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838194" y="5846445"/>
            <a:ext cx="3467616" cy="307777"/>
          </a:xfrm>
          <a:prstGeom prst="rect">
            <a:avLst/>
          </a:prstGeom>
          <a:noFill/>
        </p:spPr>
        <p:txBody>
          <a:bodyPr wrap="none" anchor="ctr" anchorCtr="1">
            <a:spAutoFit/>
          </a:bodyPr>
          <a:lstStyle/>
          <a:p>
            <a:pPr algn="ctr"/>
            <a:r>
              <a:rPr lang="en-US" sz="1400" dirty="0">
                <a:solidFill>
                  <a:srgbClr val="F2F2F2"/>
                </a:solidFill>
              </a:rPr>
              <a:t>Output </a:t>
            </a:r>
            <a:r>
              <a:rPr sz="1400" dirty="0">
                <a:solidFill>
                  <a:srgbClr val="F2F2F2"/>
                </a:solidFill>
              </a:rPr>
              <a:t>from report_supplier_delivery.py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AD00AEC-4F37-2107-267C-697C6608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90" y="2304335"/>
            <a:ext cx="7186419" cy="2249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0031C-2273-33D3-34CB-80BB5DDC7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472358"/>
            <a:ext cx="7991856" cy="969264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Report 2: Wine Distribution &amp; Sales– How to Interpret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3CCE4D-7240-5324-D317-CF285C3647E9}"/>
              </a:ext>
            </a:extLst>
          </p:cNvPr>
          <p:cNvSpPr/>
          <p:nvPr/>
        </p:nvSpPr>
        <p:spPr>
          <a:xfrm>
            <a:off x="584885" y="1645883"/>
            <a:ext cx="1685924" cy="1161707"/>
          </a:xfrm>
          <a:prstGeom prst="roundRect">
            <a:avLst/>
          </a:prstGeom>
          <a:solidFill>
            <a:srgbClr val="7A1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2F2F2"/>
                </a:solidFill>
              </a:rPr>
              <a:t>Output Explanation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F33E3-FBF2-BDAC-2AE4-8B54F037102D}"/>
              </a:ext>
            </a:extLst>
          </p:cNvPr>
          <p:cNvSpPr txBox="1"/>
          <p:nvPr/>
        </p:nvSpPr>
        <p:spPr>
          <a:xfrm>
            <a:off x="2941865" y="1645883"/>
            <a:ext cx="5617250" cy="4739759"/>
          </a:xfrm>
          <a:prstGeom prst="rect">
            <a:avLst/>
          </a:prstGeom>
          <a:solidFill>
            <a:schemeClr val="tx2"/>
          </a:solidFill>
          <a:ln w="12700">
            <a:solidFill>
              <a:srgbClr val="7A1E3A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What the Output Shows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Each row lists a wine type, the distributor selling it, quantity sold, total revenue generated, and the quarter of the sale.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Key Calculations Used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Revenue = Quantity_Sold * Unit_Price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Groupings are based on Wine_Type, Distributor_Name, and Quarter.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How to read it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Compare quantities and revenue to see </a:t>
            </a:r>
            <a:r>
              <a:rPr lang="en-US" sz="1300" b="1" dirty="0">
                <a:solidFill>
                  <a:schemeClr val="bg1"/>
                </a:solidFill>
              </a:rPr>
              <a:t>which wines sell the fastest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  <a:endParaRPr lang="en-US" sz="1300" b="1" dirty="0">
              <a:solidFill>
                <a:schemeClr val="bg1"/>
              </a:solidFill>
            </a:endParaRP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Look for distributors that consistently generate</a:t>
            </a:r>
            <a:r>
              <a:rPr lang="en-US" sz="1300" b="1" dirty="0">
                <a:solidFill>
                  <a:schemeClr val="bg1"/>
                </a:solidFill>
              </a:rPr>
              <a:t> higher sales volumes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Identify which wines underperform or have inconsistent quarterly results.</a:t>
            </a:r>
          </a:p>
          <a:p>
            <a:pPr marL="742950" lvl="1" indent="-17373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Examine quarter values to spot </a:t>
            </a:r>
            <a:r>
              <a:rPr lang="en-US" sz="1300" b="1" dirty="0">
                <a:solidFill>
                  <a:schemeClr val="bg1"/>
                </a:solidFill>
              </a:rPr>
              <a:t>seasonal patterns</a:t>
            </a:r>
            <a:r>
              <a:rPr lang="en-US" sz="1300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1300" b="1" dirty="0">
                <a:solidFill>
                  <a:schemeClr val="bg1"/>
                </a:solidFill>
              </a:rPr>
              <a:t>Why this matters</a:t>
            </a:r>
          </a:p>
          <a:p>
            <a:pPr lvl="1">
              <a:spcBef>
                <a:spcPts val="600"/>
              </a:spcBef>
            </a:pPr>
            <a:r>
              <a:rPr lang="en-US" sz="1300" dirty="0">
                <a:solidFill>
                  <a:schemeClr val="bg1"/>
                </a:solidFill>
              </a:rPr>
              <a:t>This output helps identify top-selling wines, strong-performing distributors, and seasonal demand shifts– supporting production planning, inventory decisions, and distributor strategy.</a:t>
            </a:r>
          </a:p>
        </p:txBody>
      </p:sp>
    </p:spTree>
    <p:extLst>
      <p:ext uri="{BB962C8B-B14F-4D97-AF65-F5344CB8AC3E}">
        <p14:creationId xmlns:p14="http://schemas.microsoft.com/office/powerpoint/2010/main" val="215534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894" y="320040"/>
            <a:ext cx="5205264" cy="932688"/>
          </a:xfrm>
          <a:solidFill>
            <a:srgbClr val="7A1E3A"/>
          </a:solidFill>
          <a:ln w="12700">
            <a:solidFill>
              <a:schemeClr val="bg2"/>
            </a:solidFill>
          </a:ln>
        </p:spPr>
        <p:txBody>
          <a:bodyPr anchor="ctr"/>
          <a:lstStyle/>
          <a:p>
            <a:pPr algn="ctr"/>
            <a:r>
              <a:rPr dirty="0">
                <a:solidFill>
                  <a:srgbClr val="F2F2F2"/>
                </a:solidFill>
              </a:rPr>
              <a:t>Wine Distribution &amp; Sales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445894" y="1380744"/>
            <a:ext cx="5205264" cy="4805744"/>
          </a:xfrm>
          <a:solidFill>
            <a:srgbClr val="7A1E3A"/>
          </a:solidFill>
          <a:ln w="12700">
            <a:solidFill>
              <a:schemeClr val="bg2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400" b="1" dirty="0">
                <a:solidFill>
                  <a:srgbClr val="F2F2F2"/>
                </a:solidFill>
              </a:rPr>
              <a:t>Goal </a:t>
            </a:r>
          </a:p>
          <a:p>
            <a:pPr marL="171450" lvl="1" indent="0">
              <a:spcBef>
                <a:spcPts val="600"/>
              </a:spcBef>
              <a:buNone/>
            </a:pPr>
            <a:r>
              <a:rPr lang="en-US" sz="1400" dirty="0">
                <a:solidFill>
                  <a:srgbClr val="F2F2F2"/>
                </a:solidFill>
              </a:rPr>
              <a:t>See which wines sell the fastest, which distributors generate the most movement, and which products underperform.</a:t>
            </a:r>
            <a:endParaRPr sz="1400" dirty="0">
              <a:solidFill>
                <a:schemeClr val="bg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sz="1400" b="1" dirty="0">
                <a:solidFill>
                  <a:srgbClr val="F2F2F2"/>
                </a:solidFill>
              </a:rPr>
              <a:t>Tables </a:t>
            </a:r>
            <a:endParaRPr lang="en-US" sz="1400" b="1" dirty="0">
              <a:solidFill>
                <a:srgbClr val="F2F2F2"/>
              </a:solidFill>
            </a:endParaRPr>
          </a:p>
          <a:p>
            <a:pPr marL="171450" lvl="1" indent="0">
              <a:spcBef>
                <a:spcPts val="600"/>
              </a:spcBef>
              <a:buNone/>
            </a:pPr>
            <a:r>
              <a:rPr sz="1400" dirty="0">
                <a:solidFill>
                  <a:srgbClr val="F2F2F2"/>
                </a:solidFill>
              </a:rPr>
              <a:t>Shipment → Shipment_Detail → Product → Distributor</a:t>
            </a:r>
            <a:endParaRPr sz="1400" dirty="0">
              <a:solidFill>
                <a:schemeClr val="bg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sz="1400" b="1" dirty="0">
                <a:solidFill>
                  <a:srgbClr val="F2F2F2"/>
                </a:solidFill>
              </a:rPr>
              <a:t>Fields </a:t>
            </a:r>
            <a:endParaRPr lang="en-US" sz="1400" b="1" dirty="0">
              <a:solidFill>
                <a:srgbClr val="F2F2F2"/>
              </a:solidFill>
            </a:endParaRPr>
          </a:p>
          <a:p>
            <a:pPr marL="171450" lvl="1" indent="0">
              <a:spcBef>
                <a:spcPts val="600"/>
              </a:spcBef>
              <a:buNone/>
            </a:pPr>
            <a:r>
              <a:rPr sz="1400" dirty="0">
                <a:solidFill>
                  <a:srgbClr val="F2F2F2"/>
                </a:solidFill>
              </a:rPr>
              <a:t>Wine_Type, Quantity, Unit_Price, </a:t>
            </a:r>
            <a:r>
              <a:rPr sz="1400" dirty="0" err="1">
                <a:solidFill>
                  <a:srgbClr val="F2F2F2"/>
                </a:solidFill>
              </a:rPr>
              <a:t>Distributor_Name</a:t>
            </a:r>
            <a:endParaRPr sz="1400" dirty="0">
              <a:solidFill>
                <a:schemeClr val="bg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sz="1400" b="1" dirty="0">
                <a:solidFill>
                  <a:srgbClr val="F2F2F2"/>
                </a:solidFill>
              </a:rPr>
              <a:t>Approach </a:t>
            </a:r>
            <a:endParaRPr lang="en-US" sz="1400" b="1" dirty="0">
              <a:solidFill>
                <a:srgbClr val="F2F2F2"/>
              </a:solidFill>
            </a:endParaRPr>
          </a:p>
          <a:p>
            <a:pPr lvl="1">
              <a:spcBef>
                <a:spcPts val="600"/>
              </a:spcBef>
            </a:pPr>
            <a:r>
              <a:rPr sz="1400" dirty="0">
                <a:solidFill>
                  <a:srgbClr val="F2F2F2"/>
                </a:solidFill>
              </a:rPr>
              <a:t>S</a:t>
            </a:r>
            <a:r>
              <a:rPr lang="en-US" sz="1400" dirty="0">
                <a:solidFill>
                  <a:srgbClr val="F2F2F2"/>
                </a:solidFill>
              </a:rPr>
              <a:t>um</a:t>
            </a:r>
            <a:r>
              <a:rPr sz="1400" dirty="0">
                <a:solidFill>
                  <a:srgbClr val="F2F2F2"/>
                </a:solidFill>
              </a:rPr>
              <a:t> quantity and revenue</a:t>
            </a:r>
            <a:endParaRPr lang="en-US" sz="1400" dirty="0">
              <a:solidFill>
                <a:srgbClr val="F2F2F2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rgbClr val="F2F2F2"/>
                </a:solidFill>
              </a:rPr>
              <a:t>G</a:t>
            </a:r>
            <a:r>
              <a:rPr sz="1400" dirty="0">
                <a:solidFill>
                  <a:srgbClr val="F2F2F2"/>
                </a:solidFill>
              </a:rPr>
              <a:t>roup by wine type </a:t>
            </a:r>
            <a:r>
              <a:rPr lang="en-US" sz="1400" dirty="0">
                <a:solidFill>
                  <a:srgbClr val="F2F2F2"/>
                </a:solidFill>
              </a:rPr>
              <a:t>and</a:t>
            </a:r>
            <a:r>
              <a:rPr sz="1400" dirty="0">
                <a:solidFill>
                  <a:srgbClr val="F2F2F2"/>
                </a:solidFill>
              </a:rPr>
              <a:t> distributor</a:t>
            </a:r>
            <a:endParaRPr lang="en-US" sz="1400" dirty="0">
              <a:solidFill>
                <a:srgbClr val="F2F2F2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rgbClr val="F2F2F2"/>
                </a:solidFill>
              </a:rPr>
              <a:t>Include </a:t>
            </a:r>
            <a:r>
              <a:rPr sz="1400" dirty="0">
                <a:solidFill>
                  <a:srgbClr val="F2F2F2"/>
                </a:solidFill>
              </a:rPr>
              <a:t>optional quarter</a:t>
            </a:r>
            <a:r>
              <a:rPr lang="en-US" sz="1400" dirty="0">
                <a:solidFill>
                  <a:srgbClr val="F2F2F2"/>
                </a:solidFill>
              </a:rPr>
              <a:t>ly</a:t>
            </a:r>
            <a:r>
              <a:rPr sz="1400" dirty="0">
                <a:solidFill>
                  <a:srgbClr val="F2F2F2"/>
                </a:solidFill>
              </a:rPr>
              <a:t> grouping</a:t>
            </a:r>
            <a:endParaRPr sz="1400" dirty="0">
              <a:solidFill>
                <a:schemeClr val="bg2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sz="1400" b="1" dirty="0">
                <a:solidFill>
                  <a:srgbClr val="F2F2F2"/>
                </a:solidFill>
              </a:rPr>
              <a:t>Business reaso</a:t>
            </a:r>
            <a:r>
              <a:rPr lang="en-US" sz="1400" b="1" dirty="0">
                <a:solidFill>
                  <a:srgbClr val="F2F2F2"/>
                </a:solidFill>
              </a:rPr>
              <a:t>n</a:t>
            </a:r>
            <a:r>
              <a:rPr sz="1400" b="1" dirty="0">
                <a:solidFill>
                  <a:srgbClr val="F2F2F2"/>
                </a:solidFill>
              </a:rPr>
              <a:t> </a:t>
            </a:r>
            <a:endParaRPr lang="en-US" sz="1400" b="1" dirty="0">
              <a:solidFill>
                <a:srgbClr val="F2F2F2"/>
              </a:solidFill>
            </a:endParaRPr>
          </a:p>
          <a:p>
            <a:pPr marL="171450" lvl="1" indent="0">
              <a:spcBef>
                <a:spcPts val="600"/>
              </a:spcBef>
              <a:buNone/>
            </a:pPr>
            <a:r>
              <a:rPr lang="en-US" sz="1400" dirty="0">
                <a:solidFill>
                  <a:srgbClr val="F2F2F2"/>
                </a:solidFill>
              </a:rPr>
              <a:t>Guide production planning, strengthen distributor strategy, and support marketing decisions.</a:t>
            </a:r>
            <a:endParaRPr sz="1400" dirty="0">
              <a:solidFill>
                <a:srgbClr val="F2F2F2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103B525-D0A9-83C9-D04E-60A2D2F795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712" r="32712"/>
          <a:stretch/>
        </p:blipFill>
        <p:spPr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12C2B-2833-0535-102F-D857F09A31EA}"/>
              </a:ext>
            </a:extLst>
          </p:cNvPr>
          <p:cNvSpPr txBox="1"/>
          <p:nvPr/>
        </p:nvSpPr>
        <p:spPr>
          <a:xfrm>
            <a:off x="445894" y="6314504"/>
            <a:ext cx="406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F2F2"/>
                </a:solidFill>
              </a:rPr>
              <a:t>Report #2: Wine Distribution &amp; Sales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</TotalTime>
  <Words>1616</Words>
  <Application>Microsoft Office PowerPoint</Application>
  <PresentationFormat>On-screen Show (4:3)</PresentationFormat>
  <Paragraphs>198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Neue Haas Grotesk Text Pro</vt:lpstr>
      <vt:lpstr>DuneVTI</vt:lpstr>
      <vt:lpstr>Bacchus Winery Case Study</vt:lpstr>
      <vt:lpstr>Group Introduction</vt:lpstr>
      <vt:lpstr>Case Study Overview</vt:lpstr>
      <vt:lpstr>Finalized ERD</vt:lpstr>
      <vt:lpstr>PowerPoint Presentation</vt:lpstr>
      <vt:lpstr>PowerPoint Presentation</vt:lpstr>
      <vt:lpstr>Report 1 – Output Example</vt:lpstr>
      <vt:lpstr>PowerPoint Presentation</vt:lpstr>
      <vt:lpstr>Wine Distribution &amp; Sales Trends</vt:lpstr>
      <vt:lpstr>Report 2 – Output Example</vt:lpstr>
      <vt:lpstr>PowerPoint Presentation</vt:lpstr>
      <vt:lpstr>Employee Hours by Quarter</vt:lpstr>
      <vt:lpstr>Report 3 – Output Example</vt:lpstr>
      <vt:lpstr>PowerPoint Presentation</vt:lpstr>
      <vt:lpstr>PowerPoint Presentation</vt:lpstr>
      <vt:lpstr>Report 4 – Output Example</vt:lpstr>
      <vt:lpstr>PowerPoint Presentation</vt:lpstr>
      <vt:lpstr>Python Script Flow Overview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Asher Smithson</cp:lastModifiedBy>
  <cp:revision>17</cp:revision>
  <dcterms:created xsi:type="dcterms:W3CDTF">2013-01-27T09:14:16Z</dcterms:created>
  <dcterms:modified xsi:type="dcterms:W3CDTF">2025-11-21T17:43:54Z</dcterms:modified>
  <cp:category/>
</cp:coreProperties>
</file>